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3.xml" ContentType="application/vnd.openxmlformats-officedocument.presentationml.notesSlide+xml"/>
  <Override PartName="/ppt/notesSlides/notesSlide4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33.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activeX/activeX6.xml" ContentType="application/vnd.ms-office.activeX+xml"/>
  <Override PartName="/ppt/activeX/activeX6.bin" ContentType="application/vnd.ms-office.activeX"/>
  <Override PartName="/ppt/activeX/activeX7.xml" ContentType="application/vnd.ms-office.activeX+xml"/>
  <Override PartName="/ppt/activeX/activeX7.bin" ContentType="application/vnd.ms-office.activeX"/>
  <Override PartName="/ppt/activeX/activeX8.xml" ContentType="application/vnd.ms-office.activeX+xml"/>
  <Override PartName="/ppt/activeX/activeX8.bin" ContentType="application/vnd.ms-office.activeX"/>
  <Override PartName="/ppt/activeX/activeX9.xml" ContentType="application/vnd.ms-office.activeX+xml"/>
  <Override PartName="/ppt/activeX/activeX9.bin" ContentType="application/vnd.ms-office.activeX"/>
  <Override PartName="/ppt/activeX/activeX10.bin" ContentType="application/vnd.ms-office.activeX"/>
  <Override PartName="/ppt/media/audio3.bin" ContentType="audio/unknown"/>
  <Override PartName="/docProps/app.xml" ContentType="application/vnd.openxmlformats-officedocument.extended-properties+xml"/>
  <Override PartName="/ppt/media/audio2.bin" ContentType="audio/unknown"/>
  <Override PartName="/docProps/core.xml" ContentType="application/vnd.openxmlformats-package.core-properties+xml"/>
  <Override PartName="/ppt/activeX/activeX10.xml" ContentType="application/vnd.ms-office.activeX+xml"/>
  <Override PartName="/ppt/media/audio1.bin" ContentType="audio/unknown"/>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305" r:id="rId3"/>
    <p:sldId id="1371" r:id="rId4"/>
    <p:sldId id="1555" r:id="rId5"/>
    <p:sldId id="1556" r:id="rId6"/>
    <p:sldId id="1557" r:id="rId7"/>
    <p:sldId id="1558" r:id="rId8"/>
    <p:sldId id="1487" r:id="rId9"/>
    <p:sldId id="1488" r:id="rId10"/>
    <p:sldId id="1701" r:id="rId11"/>
    <p:sldId id="1702" r:id="rId12"/>
    <p:sldId id="1707" r:id="rId13"/>
    <p:sldId id="1492" r:id="rId14"/>
    <p:sldId id="1489" r:id="rId15"/>
    <p:sldId id="1490" r:id="rId16"/>
    <p:sldId id="1491" r:id="rId17"/>
    <p:sldId id="1708" r:id="rId18"/>
    <p:sldId id="1717" r:id="rId19"/>
    <p:sldId id="1706" r:id="rId20"/>
    <p:sldId id="1704" r:id="rId21"/>
    <p:sldId id="1703" r:id="rId22"/>
    <p:sldId id="1624" r:id="rId23"/>
    <p:sldId id="1623" r:id="rId24"/>
    <p:sldId id="1709" r:id="rId25"/>
    <p:sldId id="1718" r:id="rId26"/>
    <p:sldId id="1719" r:id="rId27"/>
    <p:sldId id="1720" r:id="rId28"/>
    <p:sldId id="1723" r:id="rId29"/>
    <p:sldId id="1710" r:id="rId30"/>
    <p:sldId id="1711" r:id="rId31"/>
    <p:sldId id="599" r:id="rId32"/>
    <p:sldId id="1494" r:id="rId33"/>
    <p:sldId id="1495" r:id="rId34"/>
    <p:sldId id="1615" r:id="rId35"/>
    <p:sldId id="1690" r:id="rId36"/>
    <p:sldId id="1619" r:id="rId37"/>
    <p:sldId id="1617" r:id="rId38"/>
    <p:sldId id="1618" r:id="rId39"/>
    <p:sldId id="593" r:id="rId40"/>
    <p:sldId id="1559" r:id="rId41"/>
    <p:sldId id="1689" r:id="rId42"/>
    <p:sldId id="592" r:id="rId43"/>
    <p:sldId id="1561" r:id="rId44"/>
    <p:sldId id="1691" r:id="rId45"/>
    <p:sldId id="1692" r:id="rId46"/>
    <p:sldId id="1496" r:id="rId47"/>
    <p:sldId id="594" r:id="rId48"/>
    <p:sldId id="1721" r:id="rId49"/>
    <p:sldId id="1722" r:id="rId50"/>
    <p:sldId id="1694" r:id="rId51"/>
    <p:sldId id="1695" r:id="rId52"/>
    <p:sldId id="1696" r:id="rId53"/>
    <p:sldId id="1697" r:id="rId54"/>
    <p:sldId id="1698" r:id="rId55"/>
    <p:sldId id="1699" r:id="rId56"/>
    <p:sldId id="1700" r:id="rId57"/>
    <p:sldId id="1712" r:id="rId58"/>
    <p:sldId id="1715" r:id="rId59"/>
    <p:sldId id="1716" r:id="rId60"/>
    <p:sldId id="1562" r:id="rId61"/>
    <p:sldId id="1713" r:id="rId62"/>
    <p:sldId id="1714" r:id="rId63"/>
    <p:sldId id="1725" r:id="rId64"/>
    <p:sldId id="1724" r:id="rId65"/>
    <p:sldId id="1500" r:id="rId66"/>
    <p:sldId id="773" r:id="rId67"/>
    <p:sldId id="1726" r:id="rId68"/>
    <p:sldId id="1727" r:id="rId69"/>
    <p:sldId id="1728" r:id="rId70"/>
    <p:sldId id="1501" r:id="rId71"/>
    <p:sldId id="1497" r:id="rId72"/>
    <p:sldId id="1626" r:id="rId73"/>
    <p:sldId id="1627" r:id="rId74"/>
    <p:sldId id="1644" r:id="rId75"/>
    <p:sldId id="1620" r:id="rId76"/>
    <p:sldId id="1621" r:id="rId77"/>
    <p:sldId id="1628" r:id="rId78"/>
    <p:sldId id="1633" r:id="rId79"/>
    <p:sldId id="1643" r:id="rId80"/>
    <p:sldId id="1645" r:id="rId81"/>
    <p:sldId id="1676" r:id="rId82"/>
    <p:sldId id="1646" r:id="rId83"/>
    <p:sldId id="1647" r:id="rId84"/>
    <p:sldId id="1654" r:id="rId85"/>
    <p:sldId id="1622" r:id="rId86"/>
    <p:sldId id="1656" r:id="rId87"/>
    <p:sldId id="1658" r:id="rId88"/>
    <p:sldId id="1499" r:id="rId89"/>
    <p:sldId id="1502" r:id="rId90"/>
    <p:sldId id="1503" r:id="rId91"/>
    <p:sldId id="775" r:id="rId92"/>
    <p:sldId id="776" r:id="rId93"/>
    <p:sldId id="1666" r:id="rId94"/>
    <p:sldId id="1667" r:id="rId95"/>
    <p:sldId id="1506" r:id="rId96"/>
    <p:sldId id="1507" r:id="rId97"/>
    <p:sldId id="150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activeX/activeX10.xml><?xml version="1.0" encoding="utf-8"?>
<ax:ocx xmlns:ax="http://schemas.microsoft.com/office/2006/activeX" xmlns:r="http://schemas.openxmlformats.org/officeDocument/2006/relationships" ax:classid="{5512D11A-5CC6-11CF-8D67-00AA00BDCE1D}" ax:persistence="persistStream" r:id="rId1"/>
</file>

<file path=ppt/activeX/activeX2.xml><?xml version="1.0" encoding="utf-8"?>
<ax:ocx xmlns:ax="http://schemas.microsoft.com/office/2006/activeX" xmlns:r="http://schemas.openxmlformats.org/officeDocument/2006/relationships" ax:classid="{5512D11A-5CC6-11CF-8D67-00AA00BDCE1D}" ax:persistence="persistStream" r:id="rId1"/>
</file>

<file path=ppt/activeX/activeX3.xml><?xml version="1.0" encoding="utf-8"?>
<ax:ocx xmlns:ax="http://schemas.microsoft.com/office/2006/activeX" xmlns:r="http://schemas.openxmlformats.org/officeDocument/2006/relationships" ax:classid="{5512D11A-5CC6-11CF-8D67-00AA00BDCE1D}" ax:persistence="persistStream" r:id="rId1"/>
</file>

<file path=ppt/activeX/activeX4.xml><?xml version="1.0" encoding="utf-8"?>
<ax:ocx xmlns:ax="http://schemas.microsoft.com/office/2006/activeX" xmlns:r="http://schemas.openxmlformats.org/officeDocument/2006/relationships" ax:classid="{5512D11A-5CC6-11CF-8D67-00AA00BDCE1D}" ax:persistence="persistStream" r:id="rId1"/>
</file>

<file path=ppt/activeX/activeX5.xml><?xml version="1.0" encoding="utf-8"?>
<ax:ocx xmlns:ax="http://schemas.microsoft.com/office/2006/activeX" xmlns:r="http://schemas.openxmlformats.org/officeDocument/2006/relationships" ax:classid="{5512D11A-5CC6-11CF-8D67-00AA00BDCE1D}" ax:persistence="persistStream" r:id="rId1"/>
</file>

<file path=ppt/activeX/activeX6.xml><?xml version="1.0" encoding="utf-8"?>
<ax:ocx xmlns:ax="http://schemas.microsoft.com/office/2006/activeX" xmlns:r="http://schemas.openxmlformats.org/officeDocument/2006/relationships" ax:classid="{5512D11A-5CC6-11CF-8D67-00AA00BDCE1D}" ax:persistence="persistStream" r:id="rId1"/>
</file>

<file path=ppt/activeX/activeX7.xml><?xml version="1.0" encoding="utf-8"?>
<ax:ocx xmlns:ax="http://schemas.microsoft.com/office/2006/activeX" xmlns:r="http://schemas.openxmlformats.org/officeDocument/2006/relationships" ax:classid="{5512D11A-5CC6-11CF-8D67-00AA00BDCE1D}" ax:persistence="persistStream" r:id="rId1"/>
</file>

<file path=ppt/activeX/activeX8.xml><?xml version="1.0" encoding="utf-8"?>
<ax:ocx xmlns:ax="http://schemas.microsoft.com/office/2006/activeX" xmlns:r="http://schemas.openxmlformats.org/officeDocument/2006/relationships" ax:classid="{5512D11A-5CC6-11CF-8D67-00AA00BDCE1D}" ax:persistence="persistStream" r:id="rId1"/>
</file>

<file path=ppt/activeX/activeX9.xml><?xml version="1.0" encoding="utf-8"?>
<ax:ocx xmlns:ax="http://schemas.microsoft.com/office/2006/activeX" xmlns:r="http://schemas.openxmlformats.org/officeDocument/2006/relationships" ax:classid="{5512D11A-5CC6-11CF-8D67-00AA00BDCE1D}" ax:persistence="persistStream" r:id="rId1"/>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56C52-6DA5-4771-A6AE-F0CBCAD91CE1}" type="datetimeFigureOut">
              <a:rPr lang="en-IN" smtClean="0"/>
              <a:t>29-07-2021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1825C-0894-41DE-8187-90DE2044F8E8}" type="slidenum">
              <a:rPr lang="en-IN" smtClean="0"/>
              <a:t>‹#›</a:t>
            </a:fld>
            <a:endParaRPr lang="en-IN"/>
          </a:p>
        </p:txBody>
      </p:sp>
    </p:spTree>
    <p:extLst>
      <p:ext uri="{BB962C8B-B14F-4D97-AF65-F5344CB8AC3E}">
        <p14:creationId xmlns:p14="http://schemas.microsoft.com/office/powerpoint/2010/main" val="309903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3</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955837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15</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16</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30777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22</a:t>
            </a:fld>
            <a:endParaRPr lang="en-US" altLang="en-US"/>
          </a:p>
        </p:txBody>
      </p:sp>
    </p:spTree>
    <p:extLst>
      <p:ext uri="{BB962C8B-B14F-4D97-AF65-F5344CB8AC3E}">
        <p14:creationId xmlns:p14="http://schemas.microsoft.com/office/powerpoint/2010/main" val="72095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23</a:t>
            </a:fld>
            <a:endParaRPr lang="en-US" altLang="en-US"/>
          </a:p>
        </p:txBody>
      </p:sp>
    </p:spTree>
    <p:extLst>
      <p:ext uri="{BB962C8B-B14F-4D97-AF65-F5344CB8AC3E}">
        <p14:creationId xmlns:p14="http://schemas.microsoft.com/office/powerpoint/2010/main" val="2974907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32</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Note to self (MK): last part of slide does not clearly match slides that follow</a:t>
            </a:r>
          </a:p>
          <a:p>
            <a:r>
              <a:rPr lang="en-US" altLang="en-US"/>
              <a:t>Introduction slides: </a:t>
            </a:r>
          </a:p>
          <a:p>
            <a:r>
              <a:rPr lang="en-US" altLang="en-US"/>
              <a:t>In the current version, we only talk about numeric data.  Can we add some materials about non-numeric data.</a:t>
            </a:r>
          </a:p>
          <a:p>
            <a:endParaRPr lang="en-US" altLang="en-US"/>
          </a:p>
          <a:p>
            <a:r>
              <a:rPr lang="en-US" altLang="en-US"/>
              <a:t>   - text statistics, TF/IDF</a:t>
            </a:r>
          </a:p>
          <a:p>
            <a:r>
              <a:rPr lang="en-US" altLang="en-US"/>
              <a:t>   - visualization of text statistics such as word cloud</a:t>
            </a:r>
          </a:p>
          <a:p>
            <a:r>
              <a:rPr lang="en-US" altLang="en-US"/>
              <a:t>   - distribution of Internet (IN, SCC, OUT, …)</a:t>
            </a:r>
          </a:p>
          <a:p>
            <a:r>
              <a:rPr lang="en-US" altLang="en-US"/>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33</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37</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38</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40</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7988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43</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46</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60</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508223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65</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23418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5263931F-BD7D-4CE5-B60A-B184CB09A3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67467F6-6FA9-4C96-9054-660F6657020E}"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87043" name="Rectangle 2">
            <a:extLst>
              <a:ext uri="{FF2B5EF4-FFF2-40B4-BE49-F238E27FC236}">
                <a16:creationId xmlns:a16="http://schemas.microsoft.com/office/drawing/2014/main" id="{D145935B-4DD6-49E8-97C3-02BEBE27EAE4}"/>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535CC111-5534-4245-B1BF-09E561CC88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70</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71</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76</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6F8110F-5CB8-4B7A-89C2-96B671E6053B}" type="slidenum">
              <a:rPr lang="en-US" smtClean="0"/>
              <a:pPr/>
              <a:t>84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85</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86</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87</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099B83-8896-4872-8D6A-3BB0713E1EF2}" type="slidenum">
              <a:rPr lang="en-US" altLang="en-US"/>
              <a:pPr>
                <a:spcBef>
                  <a:spcPct val="0"/>
                </a:spcBef>
              </a:pPr>
              <a:t>88</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76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89</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90</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7E67B24-FC5E-494E-A2D2-91C498968F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AC9695F-C01E-4F26-A45E-C6DA35A53BA7}"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
        <p:nvSpPr>
          <p:cNvPr id="91139" name="Rectangle 2">
            <a:extLst>
              <a:ext uri="{FF2B5EF4-FFF2-40B4-BE49-F238E27FC236}">
                <a16:creationId xmlns:a16="http://schemas.microsoft.com/office/drawing/2014/main" id="{8E533B4B-46DB-4B0E-B7B7-7ACED6631ADD}"/>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072BA4C-F565-4584-8337-23F23990C0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2CE93C8-8FDF-4F50-A7F7-437C38F91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46D2BEA-F265-49E3-AB0F-4FE1ED996005}"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
        <p:nvSpPr>
          <p:cNvPr id="92163" name="Rectangle 2">
            <a:extLst>
              <a:ext uri="{FF2B5EF4-FFF2-40B4-BE49-F238E27FC236}">
                <a16:creationId xmlns:a16="http://schemas.microsoft.com/office/drawing/2014/main" id="{6B442418-E718-496E-B2FF-8FEED38A65E9}"/>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BF723F27-95AC-4EEF-969E-50FEB02C47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87" name="Rectangle 3"/>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4" tIns="46913" rIns="93824" bIns="46913"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US" altLang="ko-KR" sz="1200">
                <a:ea typeface="굴림" charset="-127"/>
              </a:rPr>
              <a:t>30</a:t>
            </a:r>
          </a:p>
        </p:txBody>
      </p:sp>
      <p:sp>
        <p:nvSpPr>
          <p:cNvPr id="144388" name="Rectangle 4"/>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89" name="Rectangle 5"/>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7" tIns="46589" rIns="93177" bIns="46589"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US" altLang="en-US"/>
          </a:p>
        </p:txBody>
      </p:sp>
      <p:sp>
        <p:nvSpPr>
          <p:cNvPr id="144390" name="Rectangle 6"/>
          <p:cNvSpPr>
            <a:spLocks noGrp="1" noRot="1" noChangeAspect="1" noChangeArrowheads="1" noTextEdit="1"/>
          </p:cNvSpPr>
          <p:nvPr>
            <p:ph type="sldImg"/>
          </p:nvPr>
        </p:nvSpPr>
        <p:spPr>
          <a:solidFill>
            <a:srgbClr val="FFFFFF"/>
          </a:solidFill>
          <a:ln w="12700" cap="flat"/>
        </p:spPr>
      </p:sp>
      <p:sp>
        <p:nvSpPr>
          <p:cNvPr id="1443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4" tIns="46913" rIns="93824" bIns="46913"/>
          <a:lstStyle/>
          <a:p>
            <a:endParaRPr lang="en-US" altLang="en-US"/>
          </a:p>
        </p:txBody>
      </p:sp>
      <p:sp>
        <p:nvSpPr>
          <p:cNvPr id="2" name="Slide Number Placeholder 1">
            <a:extLst>
              <a:ext uri="{FF2B5EF4-FFF2-40B4-BE49-F238E27FC236}">
                <a16:creationId xmlns:a16="http://schemas.microsoft.com/office/drawing/2014/main" id="{D9B3E6AD-4C06-46DD-B45A-D4847BC4A1BD}"/>
              </a:ext>
            </a:extLst>
          </p:cNvPr>
          <p:cNvSpPr>
            <a:spLocks noGrp="1"/>
          </p:cNvSpPr>
          <p:nvPr>
            <p:ph type="sldNum" sz="quarter" idx="5"/>
          </p:nvPr>
        </p:nvSpPr>
        <p:spPr/>
        <p:txBody>
          <a:bodyPr/>
          <a:lstStyle/>
          <a:p>
            <a:fld id="{A6F8110F-5CB8-4B7A-89C2-96B671E6053B}" type="slidenum">
              <a:rPr lang="en-US" smtClean="0"/>
              <a:pPr/>
              <a:t>93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6</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95</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96</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97</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7</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8</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dirty="0"/>
          </a:p>
        </p:txBody>
      </p:sp>
    </p:spTree>
    <p:extLst>
      <p:ext uri="{BB962C8B-B14F-4D97-AF65-F5344CB8AC3E}">
        <p14:creationId xmlns:p14="http://schemas.microsoft.com/office/powerpoint/2010/main" val="182366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9</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13</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3302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14</a:t>
            </a:fld>
            <a:endParaRPr lang="en-US" altLang="en-US"/>
          </a:p>
        </p:txBody>
      </p:sp>
    </p:spTree>
    <p:extLst>
      <p:ext uri="{BB962C8B-B14F-4D97-AF65-F5344CB8AC3E}">
        <p14:creationId xmlns:p14="http://schemas.microsoft.com/office/powerpoint/2010/main" val="60113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177" indent="0" algn="ctr">
              <a:buNone/>
            </a:lvl2pPr>
            <a:lvl3pPr marL="914353" indent="0" algn="ctr">
              <a:buNone/>
            </a:lvl3pPr>
            <a:lvl4pPr marL="1371530" indent="0" algn="ctr">
              <a:buNone/>
            </a:lvl4pPr>
            <a:lvl5pPr marL="1828706" indent="0" algn="ctr">
              <a:buNone/>
            </a:lvl5pPr>
            <a:lvl6pPr marL="2285883" indent="0" algn="ctr">
              <a:buNone/>
            </a:lvl6pPr>
            <a:lvl7pPr marL="2743060" indent="0" algn="ctr">
              <a:buNone/>
            </a:lvl7pPr>
            <a:lvl8pPr marL="3200236" indent="0" algn="ctr">
              <a:buNone/>
            </a:lvl8pPr>
            <a:lvl9pPr marL="3657413"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8"/>
            <a:ext cx="2286000" cy="508000"/>
          </a:xfrm>
        </p:spPr>
        <p:txBody>
          <a:bodyPr/>
          <a:lstStyle/>
          <a:p>
            <a:fld id="{6791E261-B5A2-4355-BA3F-2D2DDB002754}" type="datetimeFigureOut">
              <a:rPr lang="en-IN" smtClean="0"/>
              <a:t>29-07-2021</a:t>
            </a:fld>
            <a:endParaRPr lang="en-IN"/>
          </a:p>
        </p:txBody>
      </p:sp>
      <p:sp>
        <p:nvSpPr>
          <p:cNvPr id="17" name="Footer Placeholder 16"/>
          <p:cNvSpPr>
            <a:spLocks noGrp="1"/>
          </p:cNvSpPr>
          <p:nvPr>
            <p:ph type="ftr" sz="quarter" idx="11"/>
          </p:nvPr>
        </p:nvSpPr>
        <p:spPr bwMode="auto">
          <a:xfrm rot="5400000">
            <a:off x="10045958" y="4117661"/>
            <a:ext cx="3657600" cy="512064"/>
          </a:xfrm>
        </p:spPr>
        <p:txBody>
          <a:bodyPr/>
          <a:lstStyle/>
          <a:p>
            <a:endParaRPr lang="en-IN"/>
          </a:p>
        </p:txBody>
      </p:sp>
      <p:sp>
        <p:nvSpPr>
          <p:cNvPr id="10" name="Rectangle 9"/>
          <p:cNvSpPr/>
          <p:nvPr/>
        </p:nvSpPr>
        <p:spPr bwMode="auto">
          <a:xfrm>
            <a:off x="508001"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521761"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625601"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Oval 20"/>
          <p:cNvSpPr/>
          <p:nvPr/>
        </p:nvSpPr>
        <p:spPr bwMode="auto">
          <a:xfrm>
            <a:off x="812801"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Oval 22"/>
          <p:cNvSpPr/>
          <p:nvPr/>
        </p:nvSpPr>
        <p:spPr bwMode="auto">
          <a:xfrm>
            <a:off x="1746177"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Slide Number Placeholder 28"/>
          <p:cNvSpPr>
            <a:spLocks noGrp="1"/>
          </p:cNvSpPr>
          <p:nvPr>
            <p:ph type="sldNum" sz="quarter" idx="12"/>
          </p:nvPr>
        </p:nvSpPr>
        <p:spPr bwMode="auto">
          <a:xfrm>
            <a:off x="1767393" y="4928702"/>
            <a:ext cx="812800" cy="517524"/>
          </a:xfr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5330217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791E261-B5A2-4355-BA3F-2D2DDB002754}" type="datetimeFigureOut">
              <a:rPr lang="en-IN" smtClean="0"/>
              <a:t>29-07-2021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05431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791E261-B5A2-4355-BA3F-2D2DDB002754}" type="datetimeFigureOut">
              <a:rPr lang="en-IN" smtClean="0"/>
              <a:t>29-07-2021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256790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rPr lang="en-US"/>
              <a:t>Click to edit Master title style</a:t>
            </a:r>
            <a:endParaRPr/>
          </a:p>
        </p:txBody>
      </p:sp>
      <p:sp>
        <p:nvSpPr>
          <p:cNvPr id="57"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txBox="1">
            <a:spLocks noGrp="1"/>
          </p:cNvSpPr>
          <p:nvPr>
            <p:ph type="sldNum" sz="quarter" idx="2"/>
          </p:nvPr>
        </p:nvSpPr>
        <p:spPr>
          <a:prstGeom prst="rect">
            <a:avLst/>
          </a:prstGeo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159753125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3497235555"/>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2396996794"/>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83194848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2911050509"/>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1"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6791E261-B5A2-4355-BA3F-2D2DDB002754}" type="datetimeFigureOut">
              <a:rPr lang="en-IN" smtClean="0"/>
              <a:t>29-07-2021</a:t>
            </a:fld>
            <a:endParaRPr lang="en-IN"/>
          </a:p>
        </p:txBody>
      </p:sp>
      <p:sp>
        <p:nvSpPr>
          <p:cNvPr id="9" name="Slide Number Placeholder 8"/>
          <p:cNvSpPr>
            <a:spLocks noGrp="1"/>
          </p:cNvSpPr>
          <p:nvPr>
            <p:ph type="sldNum" sz="quarter" idx="15"/>
          </p:nvPr>
        </p:nvSpPr>
        <p:spPr/>
        <p:txBody>
          <a:bodyPr rtlCol="0"/>
          <a:lstStyle/>
          <a:p>
            <a:fld id="{F56AB247-CCAA-4D54-9FF2-6646E8AD9EED}" type="slidenum">
              <a:rPr lang="en-IN" smtClean="0"/>
              <a:t>‹#›</a:t>
            </a:fld>
            <a:endParaRPr lang="en-IN"/>
          </a:p>
        </p:txBody>
      </p:sp>
      <p:sp>
        <p:nvSpPr>
          <p:cNvPr id="10" name="Footer Placeholder 9"/>
          <p:cNvSpPr>
            <a:spLocks noGrp="1"/>
          </p:cNvSpPr>
          <p:nvPr>
            <p:ph type="ftr" sz="quarter" idx="16"/>
          </p:nvPr>
        </p:nvSpPr>
        <p:spPr/>
        <p:txBody>
          <a:bodyPr rtlCol="0"/>
          <a:lstStyle/>
          <a:p>
            <a:endParaRPr lang="en-IN"/>
          </a:p>
        </p:txBody>
      </p:sp>
    </p:spTree>
    <p:extLst>
      <p:ext uri="{BB962C8B-B14F-4D97-AF65-F5344CB8AC3E}">
        <p14:creationId xmlns:p14="http://schemas.microsoft.com/office/powerpoint/2010/main" val="70667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6791E261-B5A2-4355-BA3F-2D2DDB002754}" type="datetimeFigureOut">
              <a:rPr lang="en-IN" smtClean="0"/>
              <a:t>29-07-2021</a:t>
            </a:fld>
            <a:endParaRPr lang="en-IN"/>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IN"/>
          </a:p>
        </p:txBody>
      </p:sp>
      <p:sp>
        <p:nvSpPr>
          <p:cNvPr id="9" name="Rectangle 8"/>
          <p:cNvSpPr/>
          <p:nvPr/>
        </p:nvSpPr>
        <p:spPr bwMode="auto">
          <a:xfrm>
            <a:off x="508001"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521761"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625601"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Oval 18"/>
          <p:cNvSpPr/>
          <p:nvPr/>
        </p:nvSpPr>
        <p:spPr bwMode="auto">
          <a:xfrm>
            <a:off x="812801"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0" name="Oval 19"/>
          <p:cNvSpPr/>
          <p:nvPr/>
        </p:nvSpPr>
        <p:spPr bwMode="auto">
          <a:xfrm>
            <a:off x="1766273"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Oval 22"/>
          <p:cNvSpPr/>
          <p:nvPr/>
        </p:nvSpPr>
        <p:spPr bwMode="auto">
          <a:xfrm>
            <a:off x="2505386"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787489" y="4928702"/>
            <a:ext cx="812800" cy="517524"/>
          </a:xfrm>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198017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791E261-B5A2-4355-BA3F-2D2DDB002754}" type="datetimeFigureOut">
              <a:rPr lang="en-IN" smtClean="0"/>
              <a:t>29-07-2021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6AB247-CCAA-4D54-9FF2-6646E8AD9EED}" type="slidenum">
              <a:rPr lang="en-IN" smtClean="0"/>
              <a:t>‹#›</a:t>
            </a:fld>
            <a:endParaRPr lang="en-IN"/>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71553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6791E261-B5A2-4355-BA3F-2D2DDB002754}" type="datetimeFigureOut">
              <a:rPr lang="en-IN" smtClean="0"/>
              <a:t>29-07-2021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6AB247-CCAA-4D54-9FF2-6646E8AD9EED}" type="slidenum">
              <a:rPr lang="en-IN" smtClean="0"/>
              <a:t>‹#›</a:t>
            </a:fld>
            <a:endParaRPr lang="en-IN"/>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26782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6791E261-B5A2-4355-BA3F-2D2DDB002754}" type="datetimeFigureOut">
              <a:rPr lang="en-IN" smtClean="0"/>
              <a:t>29-07-2021</a:t>
            </a:fld>
            <a:endParaRPr lang="en-IN"/>
          </a:p>
        </p:txBody>
      </p:sp>
      <p:sp>
        <p:nvSpPr>
          <p:cNvPr id="7" name="Slide Number Placeholder 6"/>
          <p:cNvSpPr>
            <a:spLocks noGrp="1"/>
          </p:cNvSpPr>
          <p:nvPr>
            <p:ph type="sldNum" sz="quarter" idx="11"/>
          </p:nvPr>
        </p:nvSpPr>
        <p:spPr/>
        <p:txBody>
          <a:bodyPr rtlCol="0"/>
          <a:lstStyle/>
          <a:p>
            <a:fld id="{F56AB247-CCAA-4D54-9FF2-6646E8AD9EED}" type="slidenum">
              <a:rPr lang="en-IN" smtClean="0"/>
              <a:t>‹#›</a:t>
            </a:fld>
            <a:endParaRPr lang="en-IN"/>
          </a:p>
        </p:txBody>
      </p:sp>
      <p:sp>
        <p:nvSpPr>
          <p:cNvPr id="8" name="Footer Placeholder 7"/>
          <p:cNvSpPr>
            <a:spLocks noGrp="1"/>
          </p:cNvSpPr>
          <p:nvPr>
            <p:ph type="ftr" sz="quarter" idx="12"/>
          </p:nvPr>
        </p:nvSpPr>
        <p:spPr/>
        <p:txBody>
          <a:bodyPr rtlCol="0"/>
          <a:lstStyle/>
          <a:p>
            <a:endParaRPr lang="en-IN"/>
          </a:p>
        </p:txBody>
      </p:sp>
    </p:spTree>
    <p:extLst>
      <p:ext uri="{BB962C8B-B14F-4D97-AF65-F5344CB8AC3E}">
        <p14:creationId xmlns:p14="http://schemas.microsoft.com/office/powerpoint/2010/main" val="60698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1E261-B5A2-4355-BA3F-2D2DDB002754}" type="datetimeFigureOut">
              <a:rPr lang="en-IN" smtClean="0"/>
              <a:t>29-07-2021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6AB247-CCAA-4D54-9FF2-6646E8AD9EED}" type="slidenum">
              <a:rPr lang="en-IN" smtClean="0"/>
              <a:t>‹#›</a:t>
            </a:fld>
            <a:endParaRPr lang="en-IN"/>
          </a:p>
        </p:txBody>
      </p:sp>
    </p:spTree>
    <p:extLst>
      <p:ext uri="{BB962C8B-B14F-4D97-AF65-F5344CB8AC3E}">
        <p14:creationId xmlns:p14="http://schemas.microsoft.com/office/powerpoint/2010/main" val="421656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11785601"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6791E261-B5A2-4355-BA3F-2D2DDB002754}" type="datetimeFigureOut">
              <a:rPr lang="en-IN" smtClean="0"/>
              <a:t>29-07-2021</a:t>
            </a:fld>
            <a:endParaRPr lang="en-IN"/>
          </a:p>
        </p:txBody>
      </p:sp>
      <p:sp>
        <p:nvSpPr>
          <p:cNvPr id="22" name="Slide Number Placeholder 21"/>
          <p:cNvSpPr>
            <a:spLocks noGrp="1"/>
          </p:cNvSpPr>
          <p:nvPr>
            <p:ph type="sldNum" sz="quarter" idx="15"/>
          </p:nvPr>
        </p:nvSpPr>
        <p:spPr/>
        <p:txBody>
          <a:bodyPr rtlCol="0"/>
          <a:lstStyle/>
          <a:p>
            <a:fld id="{F56AB247-CCAA-4D54-9FF2-6646E8AD9EED}" type="slidenum">
              <a:rPr lang="en-IN" smtClean="0"/>
              <a:t>‹#›</a:t>
            </a:fld>
            <a:endParaRPr lang="en-IN"/>
          </a:p>
        </p:txBody>
      </p:sp>
      <p:sp>
        <p:nvSpPr>
          <p:cNvPr id="23" name="Footer Placeholder 22"/>
          <p:cNvSpPr>
            <a:spLocks noGrp="1"/>
          </p:cNvSpPr>
          <p:nvPr>
            <p:ph type="ftr" sz="quarter" idx="16"/>
          </p:nvPr>
        </p:nvSpPr>
        <p:spPr/>
        <p:txBody>
          <a:bodyPr rtlCol="0"/>
          <a:lstStyle/>
          <a:p>
            <a:endParaRPr lang="en-IN"/>
          </a:p>
        </p:txBody>
      </p:sp>
    </p:spTree>
    <p:extLst>
      <p:ext uri="{BB962C8B-B14F-4D97-AF65-F5344CB8AC3E}">
        <p14:creationId xmlns:p14="http://schemas.microsoft.com/office/powerpoint/2010/main" val="344756291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11785601"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Date Placeholder 16"/>
          <p:cNvSpPr>
            <a:spLocks noGrp="1"/>
          </p:cNvSpPr>
          <p:nvPr>
            <p:ph type="dt" sz="half" idx="10"/>
          </p:nvPr>
        </p:nvSpPr>
        <p:spPr/>
        <p:txBody>
          <a:bodyPr rtlCol="0"/>
          <a:lstStyle/>
          <a:p>
            <a:fld id="{6791E261-B5A2-4355-BA3F-2D2DDB002754}" type="datetimeFigureOut">
              <a:rPr lang="en-IN" smtClean="0"/>
              <a:t>29-07-2021</a:t>
            </a:fld>
            <a:endParaRPr lang="en-IN"/>
          </a:p>
        </p:txBody>
      </p:sp>
      <p:sp>
        <p:nvSpPr>
          <p:cNvPr id="18" name="Slide Number Placeholder 17"/>
          <p:cNvSpPr>
            <a:spLocks noGrp="1"/>
          </p:cNvSpPr>
          <p:nvPr>
            <p:ph type="sldNum" sz="quarter" idx="11"/>
          </p:nvPr>
        </p:nvSpPr>
        <p:spPr/>
        <p:txBody>
          <a:bodyPr rtlCol="0"/>
          <a:lstStyle/>
          <a:p>
            <a:fld id="{F56AB247-CCAA-4D54-9FF2-6646E8AD9EED}" type="slidenum">
              <a:rPr lang="en-IN" smtClean="0"/>
              <a:t>‹#›</a:t>
            </a:fld>
            <a:endParaRPr lang="en-IN"/>
          </a:p>
        </p:txBody>
      </p:sp>
      <p:sp>
        <p:nvSpPr>
          <p:cNvPr id="21" name="Footer Placeholder 20"/>
          <p:cNvSpPr>
            <a:spLocks noGrp="1"/>
          </p:cNvSpPr>
          <p:nvPr>
            <p:ph type="ftr" sz="quarter" idx="12"/>
          </p:nvPr>
        </p:nvSpPr>
        <p:spPr/>
        <p:txBody>
          <a:bodyPr rtlCol="0"/>
          <a:lstStyle/>
          <a:p>
            <a:endParaRPr lang="en-IN"/>
          </a:p>
        </p:txBody>
      </p:sp>
    </p:spTree>
    <p:extLst>
      <p:ext uri="{BB962C8B-B14F-4D97-AF65-F5344CB8AC3E}">
        <p14:creationId xmlns:p14="http://schemas.microsoft.com/office/powerpoint/2010/main" val="67770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Title Placeholder 21"/>
          <p:cNvSpPr>
            <a:spLocks noGrp="1"/>
          </p:cNvSpPr>
          <p:nvPr>
            <p:ph type="title"/>
          </p:nvPr>
        </p:nvSpPr>
        <p:spPr>
          <a:xfrm>
            <a:off x="609601"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1"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6791E261-B5A2-4355-BA3F-2D2DDB002754}" type="datetimeFigureOut">
              <a:rPr lang="en-IN" smtClean="0"/>
              <a:t>29-07-2021</a:t>
            </a:fld>
            <a:endParaRPr lang="en-IN"/>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11785601"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F56AB247-CCAA-4D54-9FF2-6646E8AD9EED}" type="slidenum">
              <a:rPr lang="en-IN" smtClean="0"/>
              <a:t>‹#›</a:t>
            </a:fld>
            <a:endParaRPr lang="en-IN"/>
          </a:p>
        </p:txBody>
      </p:sp>
    </p:spTree>
    <p:extLst>
      <p:ext uri="{BB962C8B-B14F-4D97-AF65-F5344CB8AC3E}">
        <p14:creationId xmlns:p14="http://schemas.microsoft.com/office/powerpoint/2010/main" val="399382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06" indent="-274306"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47" indent="-274306"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353" indent="-182871"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659" indent="-182871"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2965" indent="-182871"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271" indent="-182871"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577" indent="-182871"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5883" indent="-182871"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189" indent="-182871"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77" algn="l" rtl="0" eaLnBrk="1" latinLnBrk="0" hangingPunct="1">
        <a:defRPr kumimoji="0" kern="1200">
          <a:solidFill>
            <a:schemeClr val="tx1"/>
          </a:solidFill>
          <a:latin typeface="+mn-lt"/>
          <a:ea typeface="+mn-ea"/>
          <a:cs typeface="+mn-cs"/>
        </a:defRPr>
      </a:lvl2pPr>
      <a:lvl3pPr marL="914353" algn="l" rtl="0" eaLnBrk="1" latinLnBrk="0" hangingPunct="1">
        <a:defRPr kumimoji="0" kern="1200">
          <a:solidFill>
            <a:schemeClr val="tx1"/>
          </a:solidFill>
          <a:latin typeface="+mn-lt"/>
          <a:ea typeface="+mn-ea"/>
          <a:cs typeface="+mn-cs"/>
        </a:defRPr>
      </a:lvl3pPr>
      <a:lvl4pPr marL="1371530" algn="l" rtl="0" eaLnBrk="1" latinLnBrk="0" hangingPunct="1">
        <a:defRPr kumimoji="0" kern="1200">
          <a:solidFill>
            <a:schemeClr val="tx1"/>
          </a:solidFill>
          <a:latin typeface="+mn-lt"/>
          <a:ea typeface="+mn-ea"/>
          <a:cs typeface="+mn-cs"/>
        </a:defRPr>
      </a:lvl4pPr>
      <a:lvl5pPr marL="1828706" algn="l" rtl="0" eaLnBrk="1" latinLnBrk="0" hangingPunct="1">
        <a:defRPr kumimoji="0" kern="1200">
          <a:solidFill>
            <a:schemeClr val="tx1"/>
          </a:solidFill>
          <a:latin typeface="+mn-lt"/>
          <a:ea typeface="+mn-ea"/>
          <a:cs typeface="+mn-cs"/>
        </a:defRPr>
      </a:lvl5pPr>
      <a:lvl6pPr marL="2285883" algn="l" rtl="0" eaLnBrk="1" latinLnBrk="0" hangingPunct="1">
        <a:defRPr kumimoji="0" kern="1200">
          <a:solidFill>
            <a:schemeClr val="tx1"/>
          </a:solidFill>
          <a:latin typeface="+mn-lt"/>
          <a:ea typeface="+mn-ea"/>
          <a:cs typeface="+mn-cs"/>
        </a:defRPr>
      </a:lvl6pPr>
      <a:lvl7pPr marL="2743060" algn="l" rtl="0" eaLnBrk="1" latinLnBrk="0" hangingPunct="1">
        <a:defRPr kumimoji="0" kern="1200">
          <a:solidFill>
            <a:schemeClr val="tx1"/>
          </a:solidFill>
          <a:latin typeface="+mn-lt"/>
          <a:ea typeface="+mn-ea"/>
          <a:cs typeface="+mn-cs"/>
        </a:defRPr>
      </a:lvl7pPr>
      <a:lvl8pPr marL="3200236" algn="l" rtl="0" eaLnBrk="1" latinLnBrk="0" hangingPunct="1">
        <a:defRPr kumimoji="0" kern="1200">
          <a:solidFill>
            <a:schemeClr val="tx1"/>
          </a:solidFill>
          <a:latin typeface="+mn-lt"/>
          <a:ea typeface="+mn-ea"/>
          <a:cs typeface="+mn-cs"/>
        </a:defRPr>
      </a:lvl8pPr>
      <a:lvl9pPr marL="3657413"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7.wmf"/><Relationship Id="rId5" Type="http://schemas.openxmlformats.org/officeDocument/2006/relationships/oleObject" Target="../embeddings/oleObject4.bin"/><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control" Target="../activeX/activeX3.xml"/><Relationship Id="rId7" Type="http://schemas.openxmlformats.org/officeDocument/2006/relationships/notesSlide" Target="../notesSlides/notesSlide18.xml"/><Relationship Id="rId2" Type="http://schemas.openxmlformats.org/officeDocument/2006/relationships/control" Target="../activeX/activeX2.xml"/><Relationship Id="rId1" Type="http://schemas.openxmlformats.org/officeDocument/2006/relationships/control" Target="../activeX/activeX1.xml"/><Relationship Id="rId6" Type="http://schemas.openxmlformats.org/officeDocument/2006/relationships/slideLayout" Target="../slideLayouts/slideLayout13.xml"/><Relationship Id="rId5" Type="http://schemas.openxmlformats.org/officeDocument/2006/relationships/control" Target="../activeX/activeX5.xml"/><Relationship Id="rId4" Type="http://schemas.openxmlformats.org/officeDocument/2006/relationships/control" Target="../activeX/activeX4.xml"/><Relationship Id="rId9" Type="http://schemas.openxmlformats.org/officeDocument/2006/relationships/image" Target="../media/image32.wmf"/></Relationships>
</file>

<file path=ppt/slides/_rels/slide38.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control" Target="../activeX/activeX8.xml"/><Relationship Id="rId7" Type="http://schemas.openxmlformats.org/officeDocument/2006/relationships/notesSlide" Target="../notesSlides/notesSlide19.xml"/><Relationship Id="rId2" Type="http://schemas.openxmlformats.org/officeDocument/2006/relationships/control" Target="../activeX/activeX7.xml"/><Relationship Id="rId1" Type="http://schemas.openxmlformats.org/officeDocument/2006/relationships/control" Target="../activeX/activeX6.xml"/><Relationship Id="rId6" Type="http://schemas.openxmlformats.org/officeDocument/2006/relationships/slideLayout" Target="../slideLayouts/slideLayout13.xml"/><Relationship Id="rId5" Type="http://schemas.openxmlformats.org/officeDocument/2006/relationships/control" Target="../activeX/activeX10.xml"/><Relationship Id="rId4" Type="http://schemas.openxmlformats.org/officeDocument/2006/relationships/control" Target="../activeX/activeX9.xml"/><Relationship Id="rId9" Type="http://schemas.openxmlformats.org/officeDocument/2006/relationships/image" Target="../media/image33.wmf"/></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oleObject" Target="../embeddings/oleObject6.bin"/><Relationship Id="rId7" Type="http://schemas.openxmlformats.org/officeDocument/2006/relationships/image" Target="../media/image42.gif"/><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wmf"/></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62.wmf"/><Relationship Id="rId4" Type="http://schemas.openxmlformats.org/officeDocument/2006/relationships/image" Target="../media/image61.wmf"/></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audio" Target="../media/audio3.bin"/><Relationship Id="rId2" Type="http://schemas.openxmlformats.org/officeDocument/2006/relationships/audio" Target="../media/audio2.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5.wmf"/><Relationship Id="rId5" Type="http://schemas.openxmlformats.org/officeDocument/2006/relationships/oleObject" Target="../embeddings/oleObject9.bin"/><Relationship Id="rId4" Type="http://schemas.openxmlformats.org/officeDocument/2006/relationships/image" Target="../media/image74.wmf"/></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3.wmf"/><Relationship Id="rId4" Type="http://schemas.openxmlformats.org/officeDocument/2006/relationships/image" Target="../media/image82.wmf"/></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118-A1B2-4782-933A-A8293C5CAE71}"/>
              </a:ext>
            </a:extLst>
          </p:cNvPr>
          <p:cNvSpPr>
            <a:spLocks noGrp="1"/>
          </p:cNvSpPr>
          <p:nvPr>
            <p:ph type="ctrTitle"/>
          </p:nvPr>
        </p:nvSpPr>
        <p:spPr>
          <a:xfrm>
            <a:off x="2160104" y="1759226"/>
            <a:ext cx="8229600" cy="1894362"/>
          </a:xfrm>
        </p:spPr>
        <p:txBody>
          <a:bodyPr/>
          <a:lstStyle/>
          <a:p>
            <a:pPr algn="ctr"/>
            <a:r>
              <a:rPr lang="en-US" sz="3200" dirty="0">
                <a:solidFill>
                  <a:srgbClr val="C00000"/>
                </a:solidFill>
                <a:latin typeface="Calibri" pitchFamily="34" charset="0"/>
                <a:cs typeface="Calibri" pitchFamily="34" charset="0"/>
              </a:rPr>
              <a:t>19CSE305 </a:t>
            </a:r>
            <a:r>
              <a:rPr lang="en-IN" sz="3200" dirty="0">
                <a:solidFill>
                  <a:srgbClr val="C00000"/>
                </a:solidFill>
                <a:latin typeface="Calibri" pitchFamily="34" charset="0"/>
                <a:cs typeface="Calibri" pitchFamily="34" charset="0"/>
              </a:rPr>
              <a:t>MACHINE LEARNING</a:t>
            </a:r>
            <a:br>
              <a:rPr lang="en-IN" sz="3200" dirty="0">
                <a:solidFill>
                  <a:srgbClr val="C00000"/>
                </a:solidFill>
                <a:latin typeface="Calibri" pitchFamily="34" charset="0"/>
                <a:cs typeface="Calibri" pitchFamily="34" charset="0"/>
              </a:rPr>
            </a:br>
            <a:r>
              <a:rPr lang="en-IN" sz="3200" dirty="0">
                <a:solidFill>
                  <a:srgbClr val="C00000"/>
                </a:solidFill>
                <a:latin typeface="Calibri" pitchFamily="34" charset="0"/>
                <a:cs typeface="Calibri" pitchFamily="34" charset="0"/>
              </a:rPr>
              <a:t>Lecture 4_P1</a:t>
            </a:r>
            <a:endParaRPr lang="en-IN" dirty="0"/>
          </a:p>
        </p:txBody>
      </p:sp>
      <p:sp>
        <p:nvSpPr>
          <p:cNvPr id="3" name="Subtitle 2">
            <a:extLst>
              <a:ext uri="{FF2B5EF4-FFF2-40B4-BE49-F238E27FC236}">
                <a16:creationId xmlns:a16="http://schemas.microsoft.com/office/drawing/2014/main" id="{131F141D-EA53-4926-8443-CCD277DAC6E9}"/>
              </a:ext>
            </a:extLst>
          </p:cNvPr>
          <p:cNvSpPr>
            <a:spLocks noGrp="1"/>
          </p:cNvSpPr>
          <p:nvPr>
            <p:ph type="subTitle" idx="1"/>
          </p:nvPr>
        </p:nvSpPr>
        <p:spPr>
          <a:xfrm>
            <a:off x="3286540" y="4380470"/>
            <a:ext cx="8229600" cy="1371600"/>
          </a:xfrm>
        </p:spPr>
        <p:txBody>
          <a:bodyPr/>
          <a:lstStyle/>
          <a:p>
            <a:endParaRPr lang="en-IN"/>
          </a:p>
        </p:txBody>
      </p:sp>
    </p:spTree>
    <p:extLst>
      <p:ext uri="{BB962C8B-B14F-4D97-AF65-F5344CB8AC3E}">
        <p14:creationId xmlns:p14="http://schemas.microsoft.com/office/powerpoint/2010/main" val="383572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81FA-2815-4BE1-A9AF-BDFD28988973}"/>
              </a:ext>
            </a:extLst>
          </p:cNvPr>
          <p:cNvSpPr>
            <a:spLocks noGrp="1"/>
          </p:cNvSpPr>
          <p:nvPr>
            <p:ph type="title"/>
          </p:nvPr>
        </p:nvSpPr>
        <p:spPr/>
        <p:txBody>
          <a:bodyPr/>
          <a:lstStyle/>
          <a:p>
            <a:r>
              <a:rPr lang="en-US" dirty="0"/>
              <a:t>What is dataset?</a:t>
            </a:r>
            <a:endParaRPr lang="en-IN" dirty="0"/>
          </a:p>
        </p:txBody>
      </p:sp>
      <p:sp>
        <p:nvSpPr>
          <p:cNvPr id="3" name="Content Placeholder 2">
            <a:extLst>
              <a:ext uri="{FF2B5EF4-FFF2-40B4-BE49-F238E27FC236}">
                <a16:creationId xmlns:a16="http://schemas.microsoft.com/office/drawing/2014/main" id="{419DF713-4E0F-470A-839D-32D5DDA744CD}"/>
              </a:ext>
            </a:extLst>
          </p:cNvPr>
          <p:cNvSpPr>
            <a:spLocks noGrp="1"/>
          </p:cNvSpPr>
          <p:nvPr>
            <p:ph sz="quarter" idx="1"/>
          </p:nvPr>
        </p:nvSpPr>
        <p:spPr>
          <a:xfrm>
            <a:off x="609600" y="1600200"/>
            <a:ext cx="10827026" cy="4873752"/>
          </a:xfrm>
        </p:spPr>
        <p:txBody>
          <a:bodyPr/>
          <a:lstStyle/>
          <a:p>
            <a:pPr>
              <a:lnSpc>
                <a:spcPct val="150000"/>
              </a:lnSpc>
            </a:pPr>
            <a:r>
              <a:rPr lang="en-US" sz="2400" dirty="0"/>
              <a:t>Collection of data objects and their attributes </a:t>
            </a:r>
          </a:p>
          <a:p>
            <a:pPr>
              <a:lnSpc>
                <a:spcPct val="150000"/>
              </a:lnSpc>
            </a:pPr>
            <a:r>
              <a:rPr lang="en-US" sz="2400" dirty="0"/>
              <a:t> An attribute is a property or characteristic of an object </a:t>
            </a:r>
          </a:p>
          <a:p>
            <a:pPr lvl="1">
              <a:lnSpc>
                <a:spcPct val="150000"/>
              </a:lnSpc>
            </a:pPr>
            <a:r>
              <a:rPr lang="en-US" sz="2400" dirty="0"/>
              <a:t>Examples: eye color of a person, temperature, etc. </a:t>
            </a:r>
          </a:p>
          <a:p>
            <a:pPr lvl="1">
              <a:lnSpc>
                <a:spcPct val="150000"/>
              </a:lnSpc>
            </a:pPr>
            <a:r>
              <a:rPr lang="en-US" sz="2400" dirty="0"/>
              <a:t>Attribute is also known as variable, field, characteristic, or feature </a:t>
            </a:r>
          </a:p>
          <a:p>
            <a:pPr>
              <a:lnSpc>
                <a:spcPct val="150000"/>
              </a:lnSpc>
            </a:pPr>
            <a:r>
              <a:rPr lang="en-US" sz="2400" dirty="0"/>
              <a:t> A collection of attributes describe an object </a:t>
            </a:r>
          </a:p>
          <a:p>
            <a:pPr lvl="1">
              <a:lnSpc>
                <a:spcPct val="150000"/>
              </a:lnSpc>
            </a:pPr>
            <a:r>
              <a:rPr lang="en-US" sz="2400" dirty="0"/>
              <a:t>Object is also known as record, point, case, sample, entity, or instance</a:t>
            </a:r>
            <a:endParaRPr lang="en-IN" sz="2400" dirty="0"/>
          </a:p>
        </p:txBody>
      </p:sp>
      <p:sp>
        <p:nvSpPr>
          <p:cNvPr id="4" name="Slide Number Placeholder 3">
            <a:extLst>
              <a:ext uri="{FF2B5EF4-FFF2-40B4-BE49-F238E27FC236}">
                <a16:creationId xmlns:a16="http://schemas.microsoft.com/office/drawing/2014/main" id="{39DC4069-68C3-485B-9B7C-671D3EF6A2A0}"/>
              </a:ext>
            </a:extLst>
          </p:cNvPr>
          <p:cNvSpPr>
            <a:spLocks noGrp="1"/>
          </p:cNvSpPr>
          <p:nvPr>
            <p:ph type="sldNum" sz="quarter" idx="15"/>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403355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5454-4EE1-4FF5-B7ED-8F62DE23AC3B}"/>
              </a:ext>
            </a:extLst>
          </p:cNvPr>
          <p:cNvSpPr>
            <a:spLocks noGrp="1"/>
          </p:cNvSpPr>
          <p:nvPr>
            <p:ph type="title"/>
          </p:nvPr>
        </p:nvSpPr>
        <p:spPr/>
        <p:txBody>
          <a:bodyPr/>
          <a:lstStyle/>
          <a:p>
            <a:r>
              <a:rPr lang="en-US" dirty="0"/>
              <a:t>Attribute value</a:t>
            </a:r>
            <a:endParaRPr lang="en-IN" dirty="0"/>
          </a:p>
        </p:txBody>
      </p:sp>
      <p:sp>
        <p:nvSpPr>
          <p:cNvPr id="3" name="Content Placeholder 2">
            <a:extLst>
              <a:ext uri="{FF2B5EF4-FFF2-40B4-BE49-F238E27FC236}">
                <a16:creationId xmlns:a16="http://schemas.microsoft.com/office/drawing/2014/main" id="{45332B9A-EC31-40D9-B8CE-BB49281759A0}"/>
              </a:ext>
            </a:extLst>
          </p:cNvPr>
          <p:cNvSpPr>
            <a:spLocks noGrp="1"/>
          </p:cNvSpPr>
          <p:nvPr>
            <p:ph sz="quarter" idx="1"/>
          </p:nvPr>
        </p:nvSpPr>
        <p:spPr>
          <a:xfrm>
            <a:off x="609599" y="1600200"/>
            <a:ext cx="10535479" cy="4873752"/>
          </a:xfrm>
        </p:spPr>
        <p:txBody>
          <a:bodyPr>
            <a:normAutofit lnSpcReduction="10000"/>
          </a:bodyPr>
          <a:lstStyle/>
          <a:p>
            <a:pPr>
              <a:lnSpc>
                <a:spcPct val="150000"/>
              </a:lnSpc>
            </a:pPr>
            <a:r>
              <a:rPr lang="en-US" sz="2400" dirty="0"/>
              <a:t>Attribute values are numbers or symbols assigned to an attribute </a:t>
            </a:r>
          </a:p>
          <a:p>
            <a:pPr>
              <a:lnSpc>
                <a:spcPct val="150000"/>
              </a:lnSpc>
            </a:pPr>
            <a:r>
              <a:rPr lang="en-US" sz="2400" dirty="0"/>
              <a:t> Distinction between attributes and attribute values </a:t>
            </a:r>
          </a:p>
          <a:p>
            <a:pPr lvl="1">
              <a:lnSpc>
                <a:spcPct val="150000"/>
              </a:lnSpc>
            </a:pPr>
            <a:r>
              <a:rPr lang="en-US" sz="2400" dirty="0"/>
              <a:t>Same attribute can be mapped to different attribute values </a:t>
            </a:r>
          </a:p>
          <a:p>
            <a:pPr lvl="2">
              <a:lnSpc>
                <a:spcPct val="150000"/>
              </a:lnSpc>
            </a:pPr>
            <a:r>
              <a:rPr lang="en-US" sz="2400" dirty="0"/>
              <a:t>Example: height can be measured in feet or meters </a:t>
            </a:r>
          </a:p>
          <a:p>
            <a:pPr lvl="1">
              <a:lnSpc>
                <a:spcPct val="150000"/>
              </a:lnSpc>
            </a:pPr>
            <a:r>
              <a:rPr lang="en-US" sz="2400" dirty="0"/>
              <a:t>Different attributes can be mapped to the same set of values </a:t>
            </a:r>
          </a:p>
          <a:p>
            <a:pPr lvl="2">
              <a:lnSpc>
                <a:spcPct val="150000"/>
              </a:lnSpc>
            </a:pPr>
            <a:r>
              <a:rPr lang="en-US" sz="2400" dirty="0"/>
              <a:t>Example: Attribute values for ID and age are integers </a:t>
            </a:r>
          </a:p>
          <a:p>
            <a:pPr lvl="2">
              <a:lnSpc>
                <a:spcPct val="150000"/>
              </a:lnSpc>
            </a:pPr>
            <a:r>
              <a:rPr lang="en-US" sz="2400" dirty="0"/>
              <a:t>But properties of attribute values can be different </a:t>
            </a:r>
          </a:p>
          <a:p>
            <a:pPr lvl="4">
              <a:lnSpc>
                <a:spcPct val="150000"/>
              </a:lnSpc>
            </a:pPr>
            <a:r>
              <a:rPr lang="en-US" sz="2400" dirty="0"/>
              <a:t>ID has no limit but age has a maximum and minimum value</a:t>
            </a:r>
            <a:endParaRPr lang="en-IN" sz="2400" dirty="0"/>
          </a:p>
        </p:txBody>
      </p:sp>
      <p:sp>
        <p:nvSpPr>
          <p:cNvPr id="4" name="Slide Number Placeholder 3">
            <a:extLst>
              <a:ext uri="{FF2B5EF4-FFF2-40B4-BE49-F238E27FC236}">
                <a16:creationId xmlns:a16="http://schemas.microsoft.com/office/drawing/2014/main" id="{8BD50A31-2094-492A-ADD0-45AA6A6AFDA6}"/>
              </a:ext>
            </a:extLst>
          </p:cNvPr>
          <p:cNvSpPr>
            <a:spLocks noGrp="1"/>
          </p:cNvSpPr>
          <p:nvPr>
            <p:ph type="sldNum" sz="quarter" idx="15"/>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66219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93D3-D25A-4B75-A7AB-CA9E939A81AF}"/>
              </a:ext>
            </a:extLst>
          </p:cNvPr>
          <p:cNvSpPr>
            <a:spLocks noGrp="1"/>
          </p:cNvSpPr>
          <p:nvPr>
            <p:ph type="title"/>
          </p:nvPr>
        </p:nvSpPr>
        <p:spPr/>
        <p:txBody>
          <a:bodyPr/>
          <a:lstStyle/>
          <a:p>
            <a:r>
              <a:rPr lang="en-US" altLang="en-US" dirty="0"/>
              <a:t>Attributes</a:t>
            </a:r>
            <a:endParaRPr lang="en-IN" dirty="0"/>
          </a:p>
        </p:txBody>
      </p:sp>
      <p:sp>
        <p:nvSpPr>
          <p:cNvPr id="3" name="Content Placeholder 2">
            <a:extLst>
              <a:ext uri="{FF2B5EF4-FFF2-40B4-BE49-F238E27FC236}">
                <a16:creationId xmlns:a16="http://schemas.microsoft.com/office/drawing/2014/main" id="{8FBEE164-0726-4A9C-8DA6-F32B297F0F24}"/>
              </a:ext>
            </a:extLst>
          </p:cNvPr>
          <p:cNvSpPr>
            <a:spLocks noGrp="1"/>
          </p:cNvSpPr>
          <p:nvPr>
            <p:ph sz="quarter" idx="1"/>
          </p:nvPr>
        </p:nvSpPr>
        <p:spPr/>
        <p:txBody>
          <a:bodyPr/>
          <a:lstStyle/>
          <a:p>
            <a:endParaRPr lang="en-IN" dirty="0"/>
          </a:p>
        </p:txBody>
      </p:sp>
      <p:sp>
        <p:nvSpPr>
          <p:cNvPr id="5" name="Slide Number Placeholder 4">
            <a:extLst>
              <a:ext uri="{FF2B5EF4-FFF2-40B4-BE49-F238E27FC236}">
                <a16:creationId xmlns:a16="http://schemas.microsoft.com/office/drawing/2014/main" id="{7028CA30-0642-443B-B980-931AF3601690}"/>
              </a:ext>
            </a:extLst>
          </p:cNvPr>
          <p:cNvSpPr>
            <a:spLocks noGrp="1"/>
          </p:cNvSpPr>
          <p:nvPr>
            <p:ph type="sldNum" sz="quarter" idx="15"/>
          </p:nvPr>
        </p:nvSpPr>
        <p:spPr/>
        <p:txBody>
          <a:bodyPr/>
          <a:lstStyle/>
          <a:p>
            <a:fld id="{B6F15528-21DE-4FAA-801E-634DDDAF4B2B}" type="slidenum">
              <a:rPr lang="en-US" smtClean="0"/>
              <a:pPr/>
              <a:t>12</a:t>
            </a:fld>
            <a:endParaRPr lang="en-US"/>
          </a:p>
        </p:txBody>
      </p:sp>
      <p:pic>
        <p:nvPicPr>
          <p:cNvPr id="4" name="Picture 3">
            <a:extLst>
              <a:ext uri="{FF2B5EF4-FFF2-40B4-BE49-F238E27FC236}">
                <a16:creationId xmlns:a16="http://schemas.microsoft.com/office/drawing/2014/main" id="{FAD7F7DC-F936-448F-8192-1826D1358D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5066" y="1670245"/>
            <a:ext cx="7464463" cy="4200468"/>
          </a:xfrm>
          <a:prstGeom prst="rect">
            <a:avLst/>
          </a:prstGeom>
          <a:noFill/>
          <a:ln>
            <a:noFill/>
          </a:ln>
        </p:spPr>
      </p:pic>
    </p:spTree>
    <p:extLst>
      <p:ext uri="{BB962C8B-B14F-4D97-AF65-F5344CB8AC3E}">
        <p14:creationId xmlns:p14="http://schemas.microsoft.com/office/powerpoint/2010/main" val="408732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33557" y="155414"/>
            <a:ext cx="8961827" cy="738909"/>
          </a:xfrm>
        </p:spPr>
        <p:txBody>
          <a:bodyPr/>
          <a:lstStyle/>
          <a:p>
            <a:pPr eaLnBrk="1" hangingPunct="1"/>
            <a:r>
              <a:rPr lang="en-US" altLang="en-US" dirty="0"/>
              <a:t>Discrete vs. Continuous Attributes </a:t>
            </a:r>
          </a:p>
        </p:txBody>
      </p:sp>
      <p:sp>
        <p:nvSpPr>
          <p:cNvPr id="15364" name="Rectangle 3"/>
          <p:cNvSpPr>
            <a:spLocks noGrp="1" noChangeArrowheads="1"/>
          </p:cNvSpPr>
          <p:nvPr>
            <p:ph sz="quarter" idx="1"/>
          </p:nvPr>
        </p:nvSpPr>
        <p:spPr>
          <a:xfrm>
            <a:off x="126609" y="1069144"/>
            <a:ext cx="11788726" cy="5788855"/>
          </a:xfrm>
        </p:spPr>
        <p:txBody>
          <a:bodyPr/>
          <a:lstStyle/>
          <a:p>
            <a:pPr eaLnBrk="1" hangingPunct="1">
              <a:spcAft>
                <a:spcPts val="600"/>
              </a:spcAft>
            </a:pPr>
            <a:r>
              <a:rPr lang="en-US" altLang="en-US" sz="2400" b="1" dirty="0"/>
              <a:t>Discrete</a:t>
            </a:r>
            <a:r>
              <a:rPr lang="en-US" altLang="en-US" sz="2400" dirty="0"/>
              <a:t> </a:t>
            </a:r>
            <a:r>
              <a:rPr lang="en-US" altLang="en-US" sz="2400" b="1" dirty="0"/>
              <a:t>Attribute – take only certain data</a:t>
            </a:r>
          </a:p>
          <a:p>
            <a:pPr lvl="1" eaLnBrk="1" hangingPunct="1">
              <a:spcAft>
                <a:spcPts val="600"/>
              </a:spcAft>
            </a:pPr>
            <a:r>
              <a:rPr lang="en-US" altLang="en-US" sz="2400" b="1" dirty="0">
                <a:solidFill>
                  <a:srgbClr val="FF0000"/>
                </a:solidFill>
              </a:rPr>
              <a:t>Has only a finite or countably infinite set of values</a:t>
            </a:r>
          </a:p>
          <a:p>
            <a:pPr lvl="2" eaLnBrk="1" hangingPunct="1">
              <a:spcBef>
                <a:spcPts val="0"/>
              </a:spcBef>
            </a:pPr>
            <a:r>
              <a:rPr lang="en-US" altLang="en-US" sz="2400" dirty="0"/>
              <a:t>E.g., zip codes, profession, or the set of words in a </a:t>
            </a:r>
          </a:p>
          <a:p>
            <a:pPr marL="384166" lvl="2" indent="0" eaLnBrk="1" hangingPunct="1">
              <a:spcBef>
                <a:spcPts val="0"/>
              </a:spcBef>
              <a:buNone/>
            </a:pPr>
            <a:r>
              <a:rPr lang="en-US" altLang="en-US" sz="2400" dirty="0"/>
              <a:t>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a:t>
            </a:r>
            <a:r>
              <a:rPr lang="en-US" altLang="en-US" sz="2400" b="1" dirty="0"/>
              <a:t>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 any value</a:t>
            </a:r>
          </a:p>
          <a:p>
            <a:pPr lvl="1" eaLnBrk="1" hangingPunct="1">
              <a:spcAft>
                <a:spcPts val="600"/>
              </a:spcAft>
            </a:pPr>
            <a:r>
              <a:rPr lang="en-US" altLang="en-US" b="1" dirty="0">
                <a:solidFill>
                  <a:srgbClr val="FF0000"/>
                </a:solidFill>
              </a:rPr>
              <a:t>Has real numbers as attribute values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solidFill>
                  <a:srgbClr val="FF0000"/>
                </a:solidFill>
              </a:rPr>
              <a:t>Continuous attributes are typically represented as floating-point variables</a:t>
            </a:r>
          </a:p>
        </p:txBody>
      </p:sp>
      <p:sp>
        <p:nvSpPr>
          <p:cNvPr id="2" name="Slide Number Placeholder 1">
            <a:extLst>
              <a:ext uri="{FF2B5EF4-FFF2-40B4-BE49-F238E27FC236}">
                <a16:creationId xmlns:a16="http://schemas.microsoft.com/office/drawing/2014/main" id="{215BDCB3-2947-4326-BB03-E53C17EDF4FC}"/>
              </a:ext>
            </a:extLst>
          </p:cNvPr>
          <p:cNvSpPr>
            <a:spLocks noGrp="1"/>
          </p:cNvSpPr>
          <p:nvPr>
            <p:ph type="sldNum" sz="quarter" idx="15"/>
          </p:nvPr>
        </p:nvSpPr>
        <p:spPr/>
        <p:txBody>
          <a:bodyPr/>
          <a:lstStyle/>
          <a:p>
            <a:fld id="{B6F15528-21DE-4FAA-801E-634DDDAF4B2B}" type="slidenum">
              <a:rPr lang="en-US" smtClean="0"/>
              <a:pPr/>
              <a:t>13</a:t>
            </a:fld>
            <a:endParaRPr lang="en-US"/>
          </a:p>
        </p:txBody>
      </p:sp>
      <p:pic>
        <p:nvPicPr>
          <p:cNvPr id="4" name="Picture 3">
            <a:extLst>
              <a:ext uri="{FF2B5EF4-FFF2-40B4-BE49-F238E27FC236}">
                <a16:creationId xmlns:a16="http://schemas.microsoft.com/office/drawing/2014/main" id="{4F478054-103B-4DD4-A041-08602E7A72CE}"/>
              </a:ext>
            </a:extLst>
          </p:cNvPr>
          <p:cNvPicPr>
            <a:picLocks noChangeAspect="1"/>
          </p:cNvPicPr>
          <p:nvPr/>
        </p:nvPicPr>
        <p:blipFill>
          <a:blip r:embed="rId3"/>
          <a:stretch>
            <a:fillRect/>
          </a:stretch>
        </p:blipFill>
        <p:spPr>
          <a:xfrm>
            <a:off x="7899669" y="1"/>
            <a:ext cx="3616469" cy="1683026"/>
          </a:xfrm>
          <a:prstGeom prst="rect">
            <a:avLst/>
          </a:prstGeom>
        </p:spPr>
      </p:pic>
    </p:spTree>
    <p:extLst>
      <p:ext uri="{BB962C8B-B14F-4D97-AF65-F5344CB8AC3E}">
        <p14:creationId xmlns:p14="http://schemas.microsoft.com/office/powerpoint/2010/main" val="271611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09600" y="274638"/>
            <a:ext cx="9956800" cy="653014"/>
          </a:xfrm>
        </p:spPr>
        <p:txBody>
          <a:bodyPr/>
          <a:lstStyle/>
          <a:p>
            <a:pPr eaLnBrk="1" hangingPunct="1"/>
            <a:r>
              <a:rPr lang="en-US" altLang="en-US" dirty="0"/>
              <a:t>Attributes</a:t>
            </a:r>
          </a:p>
        </p:txBody>
      </p:sp>
      <p:sp>
        <p:nvSpPr>
          <p:cNvPr id="12292" name="Rectangle 3"/>
          <p:cNvSpPr>
            <a:spLocks noGrp="1" noChangeArrowheads="1"/>
          </p:cNvSpPr>
          <p:nvPr>
            <p:ph sz="quarter" idx="1"/>
          </p:nvPr>
        </p:nvSpPr>
        <p:spPr>
          <a:xfrm>
            <a:off x="590924" y="1175084"/>
            <a:ext cx="10971423" cy="5418221"/>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object.</a:t>
            </a:r>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b="1" dirty="0">
                <a:solidFill>
                  <a:srgbClr val="FF0000"/>
                </a:solidFill>
              </a:rPr>
              <a:t>Nominal (e.g., red, blue) </a:t>
            </a:r>
          </a:p>
          <a:p>
            <a:pPr lvl="2"/>
            <a:r>
              <a:rPr lang="en-US" altLang="en-US" sz="2400" b="1" dirty="0">
                <a:solidFill>
                  <a:srgbClr val="FF0000"/>
                </a:solidFill>
              </a:rPr>
              <a:t>Binary (e.g., {true, false})</a:t>
            </a:r>
          </a:p>
          <a:p>
            <a:pPr lvl="1" eaLnBrk="1" hangingPunct="1"/>
            <a:r>
              <a:rPr lang="en-US" altLang="en-US" sz="2400" b="1" dirty="0">
                <a:solidFill>
                  <a:srgbClr val="FF0000"/>
                </a:solidFill>
              </a:rPr>
              <a:t>Ordinal (e.g., {freshman, sophomore, junior, senior})</a:t>
            </a:r>
          </a:p>
          <a:p>
            <a:pPr lvl="1" eaLnBrk="1" hangingPunct="1"/>
            <a:r>
              <a:rPr lang="en-US" altLang="en-US" sz="2400" b="1" dirty="0">
                <a:solidFill>
                  <a:srgbClr val="FF0000"/>
                </a:solidFill>
              </a:rPr>
              <a:t>Numeric: quantitative</a:t>
            </a:r>
          </a:p>
          <a:p>
            <a:pPr lvl="2" eaLnBrk="1" hangingPunct="1"/>
            <a:r>
              <a:rPr lang="en-US" altLang="en-US" sz="2400" b="1" dirty="0"/>
              <a:t>Interval-scaled: 100</a:t>
            </a:r>
            <a:r>
              <a:rPr lang="en-US" altLang="en-US" sz="2400" b="1" baseline="30000" dirty="0">
                <a:latin typeface="Calibri" panose="020F0502020204030204" pitchFamily="34" charset="0"/>
              </a:rPr>
              <a:t>○</a:t>
            </a:r>
            <a:r>
              <a:rPr lang="en-US" altLang="en-US" sz="2400" b="1" dirty="0">
                <a:latin typeface="Calibri" panose="020F0502020204030204" pitchFamily="34" charset="0"/>
              </a:rPr>
              <a:t>C is interval scales</a:t>
            </a:r>
            <a:endParaRPr lang="en-US" altLang="en-US" sz="2400" b="1" dirty="0"/>
          </a:p>
          <a:p>
            <a:pPr lvl="2"/>
            <a:r>
              <a:rPr lang="en-US" altLang="en-US" sz="2400" b="1" dirty="0"/>
              <a:t>Ratio-scaled: 100</a:t>
            </a:r>
            <a:r>
              <a:rPr lang="en-US" altLang="en-US" sz="2400" b="1" baseline="30000" dirty="0">
                <a:latin typeface="Calibri" panose="020F0502020204030204" pitchFamily="34" charset="0"/>
              </a:rPr>
              <a:t>○</a:t>
            </a:r>
            <a:r>
              <a:rPr lang="en-US" altLang="en-US" sz="2400" b="1" dirty="0">
                <a:latin typeface="Calibri" panose="020F0502020204030204" pitchFamily="34" charset="0"/>
              </a:rPr>
              <a:t>K is ratio scaled since it is twice as high as 50</a:t>
            </a:r>
            <a:r>
              <a:rPr lang="en-US" altLang="en-US" sz="2400" b="1" baseline="30000" dirty="0">
                <a:latin typeface="Calibri" panose="020F0502020204030204" pitchFamily="34" charset="0"/>
              </a:rPr>
              <a:t> ○</a:t>
            </a:r>
            <a:r>
              <a:rPr lang="en-US" altLang="en-US" sz="2400" b="1" dirty="0">
                <a:latin typeface="Calibri" panose="020F0502020204030204" pitchFamily="34" charset="0"/>
              </a:rPr>
              <a:t>K</a:t>
            </a:r>
            <a:endParaRPr lang="en-US" altLang="en-US" sz="2400" b="1" dirty="0"/>
          </a:p>
          <a:p>
            <a:r>
              <a:rPr lang="en-US" altLang="en-US" sz="2400" dirty="0"/>
              <a:t>Q1:  Is student ID a nominal, ordinal, or  interval-scaled data?</a:t>
            </a:r>
          </a:p>
          <a:p>
            <a:r>
              <a:rPr lang="en-US" altLang="en-US" sz="2400" dirty="0"/>
              <a:t>Q2:  What about eye color? Or color in the color spectrum of physics?</a:t>
            </a:r>
          </a:p>
        </p:txBody>
      </p:sp>
      <p:sp>
        <p:nvSpPr>
          <p:cNvPr id="2" name="Slide Number Placeholder 1">
            <a:extLst>
              <a:ext uri="{FF2B5EF4-FFF2-40B4-BE49-F238E27FC236}">
                <a16:creationId xmlns:a16="http://schemas.microsoft.com/office/drawing/2014/main" id="{76B7D648-16B3-4E06-BB7D-3877821E224A}"/>
              </a:ext>
            </a:extLst>
          </p:cNvPr>
          <p:cNvSpPr>
            <a:spLocks noGrp="1"/>
          </p:cNvSpPr>
          <p:nvPr>
            <p:ph type="sldNum" sz="quarter" idx="15"/>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71651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10817" y="274638"/>
            <a:ext cx="10155583" cy="626510"/>
          </a:xfrm>
        </p:spPr>
        <p:txBody>
          <a:bodyPr>
            <a:normAutofit/>
          </a:bodyPr>
          <a:lstStyle/>
          <a:p>
            <a:pPr eaLnBrk="1" hangingPunct="1"/>
            <a:r>
              <a:rPr lang="en-US" altLang="en-US" dirty="0"/>
              <a:t>Attribute Types - Qualitative </a:t>
            </a:r>
          </a:p>
        </p:txBody>
      </p:sp>
      <p:sp>
        <p:nvSpPr>
          <p:cNvPr id="13316" name="Rectangle 3"/>
          <p:cNvSpPr>
            <a:spLocks noGrp="1" noChangeArrowheads="1"/>
          </p:cNvSpPr>
          <p:nvPr>
            <p:ph sz="quarter" idx="1"/>
          </p:nvPr>
        </p:nvSpPr>
        <p:spPr>
          <a:xfrm>
            <a:off x="182881" y="1152525"/>
            <a:ext cx="12009120" cy="5585900"/>
          </a:xfrm>
        </p:spPr>
        <p:txBody>
          <a:bodyPr>
            <a:normAutofit lnSpcReduction="10000"/>
          </a:bodyPr>
          <a:lstStyle/>
          <a:p>
            <a:pPr marL="292100" indent="-292100">
              <a:lnSpc>
                <a:spcPct val="90000"/>
              </a:lnSpc>
            </a:pPr>
            <a:r>
              <a:rPr lang="en-US" altLang="en-US" sz="2400" b="1" dirty="0"/>
              <a:t>Nominal:</a:t>
            </a:r>
            <a:r>
              <a:rPr lang="en-US" altLang="en-US" sz="2400" dirty="0"/>
              <a:t> categories, states, or “names of things”- Assign numbers to objects </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 (Simply to differentiate between object)</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solidFill>
                  <a:srgbClr val="FF0000"/>
                </a:solidFill>
              </a:rPr>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solidFill>
                  <a:srgbClr val="FF0000"/>
                </a:solidFill>
              </a:rPr>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 </a:t>
            </a:r>
            <a:r>
              <a:rPr lang="en-US" altLang="en-US" sz="2400" dirty="0"/>
              <a:t>Assign numbers to objects – meaningful order</a:t>
            </a:r>
            <a:endParaRPr lang="en-US" altLang="en-US" sz="2400" b="1" dirty="0"/>
          </a:p>
          <a:p>
            <a:pPr marL="749300" lvl="1" indent="-342900">
              <a:lnSpc>
                <a:spcPct val="90000"/>
              </a:lnSpc>
            </a:pPr>
            <a:r>
              <a:rPr lang="en-US" altLang="en-US" sz="2400" dirty="0"/>
              <a:t>Values have a meaningful order (ranking) but magnitude between successive values is not known</a:t>
            </a:r>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
        <p:nvSpPr>
          <p:cNvPr id="2" name="Slide Number Placeholder 1">
            <a:extLst>
              <a:ext uri="{FF2B5EF4-FFF2-40B4-BE49-F238E27FC236}">
                <a16:creationId xmlns:a16="http://schemas.microsoft.com/office/drawing/2014/main" id="{1DFF1565-BB18-476A-AD64-5354D437EAC9}"/>
              </a:ext>
            </a:extLst>
          </p:cNvPr>
          <p:cNvSpPr>
            <a:spLocks noGrp="1"/>
          </p:cNvSpPr>
          <p:nvPr>
            <p:ph type="sldNum" sz="quarter" idx="15"/>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7999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410817" y="161797"/>
            <a:ext cx="9956800" cy="798788"/>
          </a:xfrm>
        </p:spPr>
        <p:txBody>
          <a:bodyPr/>
          <a:lstStyle/>
          <a:p>
            <a:pPr eaLnBrk="1" hangingPunct="1"/>
            <a:r>
              <a:rPr lang="en-US" altLang="en-US" dirty="0"/>
              <a:t>Attribute Types - Quantitative</a:t>
            </a:r>
          </a:p>
        </p:txBody>
      </p:sp>
      <p:sp>
        <p:nvSpPr>
          <p:cNvPr id="14340" name="Rectangle 3"/>
          <p:cNvSpPr>
            <a:spLocks noGrp="1" noChangeArrowheads="1"/>
          </p:cNvSpPr>
          <p:nvPr>
            <p:ph sz="quarter" idx="1"/>
          </p:nvPr>
        </p:nvSpPr>
        <p:spPr>
          <a:xfrm>
            <a:off x="112543" y="960585"/>
            <a:ext cx="11942298" cy="5787657"/>
          </a:xfrm>
        </p:spPr>
        <p:txBody>
          <a:bodyPr>
            <a:normAutofit fontScale="92500"/>
          </a:bodyPr>
          <a:lstStyle/>
          <a:p>
            <a:pPr marL="292100" indent="-292100">
              <a:spcAft>
                <a:spcPts val="600"/>
              </a:spcAft>
            </a:pPr>
            <a:r>
              <a:rPr lang="en-US" altLang="en-US" b="1" dirty="0"/>
              <a:t>Quantity (integer or real-valued)</a:t>
            </a:r>
          </a:p>
          <a:p>
            <a:pPr marL="292100" indent="-292100">
              <a:spcAft>
                <a:spcPts val="600"/>
              </a:spcAft>
            </a:pPr>
            <a:r>
              <a:rPr lang="en-US" altLang="en-US" sz="2400" b="1" dirty="0"/>
              <a:t>Interval – Numbers have order but there are also equal interval between adjacent categories</a:t>
            </a:r>
          </a:p>
          <a:p>
            <a:pPr marL="1257300" lvl="2" indent="-393700">
              <a:spcAft>
                <a:spcPts val="600"/>
              </a:spcAft>
            </a:pPr>
            <a:r>
              <a:rPr lang="en-US" altLang="en-US" sz="2400" dirty="0"/>
              <a:t>Measured on a scale of </a:t>
            </a:r>
            <a:r>
              <a:rPr lang="en-US" altLang="en-US" sz="2400" b="1" dirty="0"/>
              <a:t>equal-sized units- 78 degree and 79 degree, 48 degree and 49 degree</a:t>
            </a:r>
          </a:p>
          <a:p>
            <a:pPr marL="1257300" lvl="2" indent="-393700">
              <a:spcBef>
                <a:spcPts val="0"/>
              </a:spcBef>
            </a:pPr>
            <a:r>
              <a:rPr lang="en-US" altLang="en-US" sz="2400" dirty="0"/>
              <a:t>Values have order</a:t>
            </a:r>
          </a:p>
          <a:p>
            <a:pPr marL="1714500" lvl="3" indent="-393700">
              <a:spcBef>
                <a:spcPts val="0"/>
              </a:spcBef>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a:t>No true zero-point</a:t>
            </a:r>
          </a:p>
          <a:p>
            <a:pPr marL="292100" indent="-292100">
              <a:spcAft>
                <a:spcPts val="600"/>
              </a:spcAft>
            </a:pPr>
            <a:r>
              <a:rPr lang="en-US" altLang="en-US" sz="2400" b="1" dirty="0"/>
              <a:t>Ratio- differences are meaningful +ratios are meaningful + true zero points</a:t>
            </a:r>
          </a:p>
          <a:p>
            <a:pPr marL="1257300" lvl="2" indent="-393700">
              <a:spcAft>
                <a:spcPts val="600"/>
              </a:spcAft>
            </a:pPr>
            <a:r>
              <a:rPr lang="en-US" altLang="en-US" sz="2400" dirty="0"/>
              <a:t>Inherent </a:t>
            </a:r>
            <a:r>
              <a:rPr lang="en-US" altLang="en-US" sz="2400" b="1" dirty="0"/>
              <a:t>zero-point</a:t>
            </a:r>
          </a:p>
          <a:p>
            <a:pPr marL="1257300" lvl="2" indent="-393700">
              <a:spcBef>
                <a:spcPts val="0"/>
              </a:spcBef>
            </a:pPr>
            <a:r>
              <a:rPr lang="en-US" altLang="en-US" sz="2400" dirty="0"/>
              <a:t>We can speak of values as being an order of magnitude larger than the unit of measurement (10 K</a:t>
            </a:r>
            <a:r>
              <a:rPr lang="en-US" altLang="en-US" sz="2400" dirty="0">
                <a:cs typeface="Tahoma" panose="020B0604030504040204" pitchFamily="34" charset="0"/>
              </a:rPr>
              <a:t>˚</a:t>
            </a:r>
            <a:r>
              <a:rPr lang="en-US" altLang="en-US" sz="2400" dirty="0"/>
              <a:t> is twice as high as 5 K</a:t>
            </a:r>
            <a:r>
              <a:rPr lang="en-US" altLang="en-US" sz="2400" dirty="0">
                <a:cs typeface="Tahoma" panose="020B0604030504040204" pitchFamily="34" charset="0"/>
              </a:rPr>
              <a:t>˚</a:t>
            </a:r>
            <a:r>
              <a:rPr lang="en-US" altLang="en-US" sz="2400" dirty="0"/>
              <a:t>).</a:t>
            </a:r>
          </a:p>
          <a:p>
            <a:pPr marL="1714500" lvl="3" indent="-393700">
              <a:spcBef>
                <a:spcPts val="0"/>
              </a:spcBef>
            </a:pPr>
            <a:r>
              <a:rPr lang="en-US" altLang="en-US" sz="2400" dirty="0"/>
              <a:t>e.g., </a:t>
            </a:r>
            <a:r>
              <a:rPr lang="en-US" altLang="en-US" sz="2400" i="1" dirty="0"/>
              <a:t>temperature in Kelvin (Zero means no temperature), length, counts, monetary quantities</a:t>
            </a:r>
          </a:p>
        </p:txBody>
      </p:sp>
      <p:sp>
        <p:nvSpPr>
          <p:cNvPr id="2" name="Slide Number Placeholder 1">
            <a:extLst>
              <a:ext uri="{FF2B5EF4-FFF2-40B4-BE49-F238E27FC236}">
                <a16:creationId xmlns:a16="http://schemas.microsoft.com/office/drawing/2014/main" id="{B677BA83-28CD-4498-8CF9-C75262B75F01}"/>
              </a:ext>
            </a:extLst>
          </p:cNvPr>
          <p:cNvSpPr>
            <a:spLocks noGrp="1"/>
          </p:cNvSpPr>
          <p:nvPr>
            <p:ph type="sldNum" sz="quarter" idx="15"/>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2780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56A6-A226-416D-B1DE-CA786549527C}"/>
              </a:ext>
            </a:extLst>
          </p:cNvPr>
          <p:cNvSpPr>
            <a:spLocks noGrp="1"/>
          </p:cNvSpPr>
          <p:nvPr>
            <p:ph type="title"/>
          </p:nvPr>
        </p:nvSpPr>
        <p:spPr>
          <a:xfrm>
            <a:off x="609599" y="274638"/>
            <a:ext cx="10601739" cy="957814"/>
          </a:xfrm>
        </p:spPr>
        <p:txBody>
          <a:bodyPr>
            <a:normAutofit fontScale="90000"/>
          </a:bodyPr>
          <a:lstStyle/>
          <a:p>
            <a:r>
              <a:rPr lang="en-US" sz="4400" b="1" dirty="0">
                <a:latin typeface="Tahoma"/>
                <a:cs typeface="Tahoma"/>
              </a:rPr>
              <a:t>Difference Between Ratio and</a:t>
            </a:r>
            <a:r>
              <a:rPr lang="en-US" sz="4400" b="1" spc="-90" dirty="0">
                <a:latin typeface="Tahoma"/>
                <a:cs typeface="Tahoma"/>
              </a:rPr>
              <a:t> </a:t>
            </a:r>
            <a:r>
              <a:rPr lang="en-US" sz="4400" b="1" spc="-5" dirty="0">
                <a:latin typeface="Tahoma"/>
                <a:cs typeface="Tahoma"/>
              </a:rPr>
              <a:t>Interval</a:t>
            </a:r>
            <a:endParaRPr lang="en-IN" dirty="0"/>
          </a:p>
        </p:txBody>
      </p:sp>
      <p:sp>
        <p:nvSpPr>
          <p:cNvPr id="3" name="Content Placeholder 2">
            <a:extLst>
              <a:ext uri="{FF2B5EF4-FFF2-40B4-BE49-F238E27FC236}">
                <a16:creationId xmlns:a16="http://schemas.microsoft.com/office/drawing/2014/main" id="{2DF348AE-18B2-42B0-B130-9FC53FE11E29}"/>
              </a:ext>
            </a:extLst>
          </p:cNvPr>
          <p:cNvSpPr>
            <a:spLocks noGrp="1"/>
          </p:cNvSpPr>
          <p:nvPr>
            <p:ph sz="quarter" idx="1"/>
          </p:nvPr>
        </p:nvSpPr>
        <p:spPr>
          <a:xfrm>
            <a:off x="251791" y="1417638"/>
            <a:ext cx="11277600" cy="5056314"/>
          </a:xfrm>
        </p:spPr>
        <p:txBody>
          <a:bodyPr>
            <a:normAutofit lnSpcReduction="10000"/>
          </a:bodyPr>
          <a:lstStyle/>
          <a:p>
            <a:pPr marL="529590" marR="1028700" indent="-285750">
              <a:spcBef>
                <a:spcPts val="5"/>
              </a:spcBef>
              <a:buClr>
                <a:srgbClr val="0B7A9C"/>
              </a:buClr>
              <a:tabLst>
                <a:tab pos="391160" algn="l"/>
              </a:tabLst>
            </a:pPr>
            <a:r>
              <a:rPr lang="en-US" dirty="0"/>
              <a:t>Is it physically meaningful to say that a  temperature of 10 ° is twice that of 5° on</a:t>
            </a:r>
          </a:p>
          <a:p>
            <a:pPr marL="644525" lvl="1" indent="-172085">
              <a:spcBef>
                <a:spcPts val="365"/>
              </a:spcBef>
              <a:buClr>
                <a:srgbClr val="0B7A9C"/>
              </a:buClr>
              <a:tabLst>
                <a:tab pos="645160" algn="l"/>
              </a:tabLst>
            </a:pPr>
            <a:r>
              <a:rPr lang="en-US" dirty="0"/>
              <a:t>the Celsius scale?</a:t>
            </a:r>
          </a:p>
          <a:p>
            <a:pPr marL="644525" lvl="1" indent="-172085">
              <a:spcBef>
                <a:spcPts val="340"/>
              </a:spcBef>
              <a:buClr>
                <a:srgbClr val="0B7A9C"/>
              </a:buClr>
              <a:tabLst>
                <a:tab pos="645160" algn="l"/>
              </a:tabLst>
            </a:pPr>
            <a:r>
              <a:rPr lang="en-US" dirty="0"/>
              <a:t>the Fahrenheit scale?</a:t>
            </a:r>
          </a:p>
          <a:p>
            <a:pPr marL="644525" lvl="1" indent="-172085">
              <a:spcBef>
                <a:spcPts val="350"/>
              </a:spcBef>
              <a:buClr>
                <a:srgbClr val="0B7A9C"/>
              </a:buClr>
              <a:tabLst>
                <a:tab pos="645160" algn="l"/>
              </a:tabLst>
            </a:pPr>
            <a:r>
              <a:rPr lang="en-US" b="1" dirty="0"/>
              <a:t>the Kelvin scale?</a:t>
            </a:r>
          </a:p>
          <a:p>
            <a:pPr marL="365760" lvl="1" indent="0">
              <a:spcBef>
                <a:spcPts val="15"/>
              </a:spcBef>
              <a:buClr>
                <a:srgbClr val="0B7A9C"/>
              </a:buClr>
              <a:buNone/>
            </a:pPr>
            <a:endParaRPr lang="en-US" dirty="0"/>
          </a:p>
          <a:p>
            <a:pPr marL="365760" lvl="1" indent="0">
              <a:spcBef>
                <a:spcPts val="15"/>
              </a:spcBef>
              <a:buClr>
                <a:srgbClr val="0B7A9C"/>
              </a:buClr>
              <a:buNone/>
            </a:pPr>
            <a:r>
              <a:rPr lang="en-US" dirty="0"/>
              <a:t>5 degrees Celsius = 41 degrees Fahrenheit</a:t>
            </a:r>
          </a:p>
          <a:p>
            <a:pPr marL="365760" lvl="1" indent="0">
              <a:spcBef>
                <a:spcPts val="15"/>
              </a:spcBef>
              <a:buClr>
                <a:srgbClr val="0B7A9C"/>
              </a:buClr>
              <a:buNone/>
            </a:pPr>
            <a:r>
              <a:rPr lang="en-US" dirty="0"/>
              <a:t>10 degrees Celsius = 50 degrees Fahrenheit</a:t>
            </a:r>
          </a:p>
          <a:p>
            <a:pPr marL="365760" lvl="1" indent="0">
              <a:spcBef>
                <a:spcPts val="15"/>
              </a:spcBef>
              <a:buClr>
                <a:srgbClr val="0B7A9C"/>
              </a:buClr>
              <a:buNone/>
            </a:pPr>
            <a:endParaRPr lang="en-US" dirty="0"/>
          </a:p>
          <a:p>
            <a:pPr marL="365760" lvl="1" indent="0">
              <a:spcBef>
                <a:spcPts val="15"/>
              </a:spcBef>
              <a:buClr>
                <a:srgbClr val="0B7A9C"/>
              </a:buClr>
              <a:buNone/>
            </a:pPr>
            <a:r>
              <a:rPr lang="en-US" dirty="0"/>
              <a:t>The reason is that zero degrees Celsius is not the bottom of the scale. The coldest possible temperature, or absolute zero, is -273.15 degrees Celsius, or 0 degrees Kelvin.</a:t>
            </a:r>
          </a:p>
          <a:p>
            <a:pPr marL="365760" lvl="1" indent="0">
              <a:spcBef>
                <a:spcPts val="15"/>
              </a:spcBef>
              <a:buClr>
                <a:srgbClr val="0B7A9C"/>
              </a:buClr>
              <a:buNone/>
            </a:pPr>
            <a:endParaRPr lang="en-US" dirty="0"/>
          </a:p>
          <a:p>
            <a:pPr marL="529590" indent="-285750">
              <a:spcBef>
                <a:spcPts val="5"/>
              </a:spcBef>
              <a:buClr>
                <a:srgbClr val="0B7A9C"/>
              </a:buClr>
              <a:tabLst>
                <a:tab pos="391160" algn="l"/>
              </a:tabLst>
            </a:pPr>
            <a:r>
              <a:rPr lang="en-US" dirty="0"/>
              <a:t>Consider measuring the height above average</a:t>
            </a:r>
          </a:p>
          <a:p>
            <a:pPr marL="644525" marR="330200" lvl="1" indent="-171450">
              <a:spcBef>
                <a:spcPts val="350"/>
              </a:spcBef>
              <a:buClr>
                <a:srgbClr val="0B7A9C"/>
              </a:buClr>
              <a:tabLst>
                <a:tab pos="645160" algn="l"/>
              </a:tabLst>
            </a:pPr>
            <a:r>
              <a:rPr lang="en-US" dirty="0"/>
              <a:t>If Bill’s height is three inches above average and  Bob’s height is six inches above average, then would  we say that Bob is twice as tall as Bill?</a:t>
            </a:r>
          </a:p>
          <a:p>
            <a:pPr marL="644525" lvl="1" indent="-172085">
              <a:spcBef>
                <a:spcPts val="340"/>
              </a:spcBef>
              <a:buClr>
                <a:srgbClr val="0B7A9C"/>
              </a:buClr>
              <a:tabLst>
                <a:tab pos="645160" algn="l"/>
              </a:tabLst>
            </a:pPr>
            <a:r>
              <a:rPr lang="en-US" dirty="0"/>
              <a:t>Is this situation analogous to that of temperature?</a:t>
            </a:r>
          </a:p>
          <a:p>
            <a:pPr marL="472440" lvl="1" indent="0">
              <a:spcBef>
                <a:spcPts val="340"/>
              </a:spcBef>
              <a:buClr>
                <a:srgbClr val="0B7A9C"/>
              </a:buClr>
              <a:buNone/>
              <a:tabLst>
                <a:tab pos="645160" algn="l"/>
              </a:tabLst>
            </a:pPr>
            <a:endParaRPr lang="en-US" dirty="0"/>
          </a:p>
          <a:p>
            <a:endParaRPr lang="en-IN" dirty="0"/>
          </a:p>
        </p:txBody>
      </p:sp>
      <p:sp>
        <p:nvSpPr>
          <p:cNvPr id="4" name="Slide Number Placeholder 3">
            <a:extLst>
              <a:ext uri="{FF2B5EF4-FFF2-40B4-BE49-F238E27FC236}">
                <a16:creationId xmlns:a16="http://schemas.microsoft.com/office/drawing/2014/main" id="{D2E602D7-D53D-40EC-AA61-505C4D9F57B5}"/>
              </a:ext>
            </a:extLst>
          </p:cNvPr>
          <p:cNvSpPr>
            <a:spLocks noGrp="1"/>
          </p:cNvSpPr>
          <p:nvPr>
            <p:ph type="sldNum" sz="quarter" idx="15"/>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90006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0D26-CCBB-4213-BE60-C6B2132982EC}"/>
              </a:ext>
            </a:extLst>
          </p:cNvPr>
          <p:cNvSpPr>
            <a:spLocks noGrp="1"/>
          </p:cNvSpPr>
          <p:nvPr>
            <p:ph type="title"/>
          </p:nvPr>
        </p:nvSpPr>
        <p:spPr/>
        <p:txBody>
          <a:bodyPr/>
          <a:lstStyle/>
          <a:p>
            <a:r>
              <a:rPr lang="en-US" sz="3200" b="1" dirty="0">
                <a:latin typeface="Tahoma"/>
                <a:cs typeface="Tahoma"/>
              </a:rPr>
              <a:t>Difference Between </a:t>
            </a:r>
            <a:r>
              <a:rPr lang="en-US" sz="3200" b="1" spc="-5" dirty="0">
                <a:latin typeface="Tahoma"/>
                <a:cs typeface="Tahoma"/>
              </a:rPr>
              <a:t>Interval and ordinal</a:t>
            </a:r>
            <a:endParaRPr lang="en-IN" dirty="0"/>
          </a:p>
        </p:txBody>
      </p:sp>
      <p:sp>
        <p:nvSpPr>
          <p:cNvPr id="3" name="Content Placeholder 2">
            <a:extLst>
              <a:ext uri="{FF2B5EF4-FFF2-40B4-BE49-F238E27FC236}">
                <a16:creationId xmlns:a16="http://schemas.microsoft.com/office/drawing/2014/main" id="{7A1588D6-91C3-44FF-8DA9-148D56EEF75A}"/>
              </a:ext>
            </a:extLst>
          </p:cNvPr>
          <p:cNvSpPr>
            <a:spLocks noGrp="1"/>
          </p:cNvSpPr>
          <p:nvPr>
            <p:ph sz="quarter" idx="1"/>
          </p:nvPr>
        </p:nvSpPr>
        <p:spPr>
          <a:xfrm>
            <a:off x="609599" y="1600200"/>
            <a:ext cx="11041889" cy="4873752"/>
          </a:xfrm>
        </p:spPr>
        <p:txBody>
          <a:bodyPr/>
          <a:lstStyle/>
          <a:p>
            <a:r>
              <a:rPr lang="en-US" dirty="0"/>
              <a:t>Temperature: a 1 degree difference is the same at all point of the scale (Interval)</a:t>
            </a:r>
          </a:p>
          <a:p>
            <a:r>
              <a:rPr lang="en-US" dirty="0"/>
              <a:t>Place in race (1</a:t>
            </a:r>
            <a:r>
              <a:rPr lang="en-US" baseline="30000" dirty="0"/>
              <a:t>st</a:t>
            </a:r>
            <a:r>
              <a:rPr lang="en-US" dirty="0"/>
              <a:t>, 2</a:t>
            </a:r>
            <a:r>
              <a:rPr lang="en-US" baseline="30000" dirty="0"/>
              <a:t>nd</a:t>
            </a:r>
            <a:r>
              <a:rPr lang="en-US" dirty="0"/>
              <a:t> ,3</a:t>
            </a:r>
            <a:r>
              <a:rPr lang="en-US" baseline="30000" dirty="0"/>
              <a:t>rd</a:t>
            </a:r>
            <a:r>
              <a:rPr lang="en-US" dirty="0"/>
              <a:t> ): The difference in finishing between 1</a:t>
            </a:r>
            <a:r>
              <a:rPr lang="en-US" baseline="30000" dirty="0"/>
              <a:t>st</a:t>
            </a:r>
            <a:r>
              <a:rPr lang="en-US" dirty="0"/>
              <a:t> and 2</a:t>
            </a:r>
            <a:r>
              <a:rPr lang="en-US" baseline="30000" dirty="0"/>
              <a:t>nd</a:t>
            </a:r>
            <a:r>
              <a:rPr lang="en-US" dirty="0"/>
              <a:t> is not necessarily (and probably not) the same as the difference between 2</a:t>
            </a:r>
            <a:r>
              <a:rPr lang="en-US" baseline="30000" dirty="0"/>
              <a:t>nd</a:t>
            </a:r>
            <a:r>
              <a:rPr lang="en-US" dirty="0"/>
              <a:t> and 3</a:t>
            </a:r>
            <a:r>
              <a:rPr lang="en-US" baseline="30000" dirty="0"/>
              <a:t>rd</a:t>
            </a:r>
            <a:r>
              <a:rPr lang="en-US" dirty="0"/>
              <a:t> (ordinal).</a:t>
            </a:r>
          </a:p>
          <a:p>
            <a:endParaRPr lang="en-US" dirty="0"/>
          </a:p>
          <a:p>
            <a:pPr marL="0" indent="0">
              <a:buNone/>
            </a:pPr>
            <a:r>
              <a:rPr lang="en-US" sz="3200" b="1" cap="small" dirty="0">
                <a:solidFill>
                  <a:schemeClr val="tx2"/>
                </a:solidFill>
                <a:latin typeface="Tahoma"/>
                <a:ea typeface="+mj-ea"/>
                <a:cs typeface="Tahoma"/>
              </a:rPr>
              <a:t>Difference Between Ratio and Interval</a:t>
            </a:r>
          </a:p>
          <a:p>
            <a:pPr marL="274320" lvl="1">
              <a:spcBef>
                <a:spcPts val="600"/>
              </a:spcBef>
              <a:buSzPct val="70000"/>
              <a:buFont typeface="Wingdings"/>
              <a:buChar char=""/>
              <a:tabLst>
                <a:tab pos="391160" algn="l"/>
              </a:tabLst>
            </a:pPr>
            <a:r>
              <a:rPr lang="en-US" sz="2400" dirty="0"/>
              <a:t>Temperature: 0 degrees does not mean an absence of the property ( no true zero point) and 80 degrees is not twice as hot as 40 degrees (interval).</a:t>
            </a:r>
            <a:endParaRPr lang="en-IN" sz="2400" dirty="0"/>
          </a:p>
          <a:p>
            <a:pPr marL="529590" lvl="1" indent="-285750">
              <a:spcBef>
                <a:spcPts val="5"/>
              </a:spcBef>
              <a:buClr>
                <a:srgbClr val="0B7A9C"/>
              </a:buClr>
              <a:buSzPct val="70000"/>
              <a:buFont typeface="Wingdings"/>
              <a:buChar char=""/>
              <a:tabLst>
                <a:tab pos="391160" algn="l"/>
              </a:tabLst>
            </a:pPr>
            <a:endParaRPr lang="en-US" sz="3200" dirty="0"/>
          </a:p>
          <a:p>
            <a:pPr marL="0" indent="0">
              <a:buNone/>
            </a:pPr>
            <a:endParaRPr lang="en-US" sz="3200" b="1" cap="small" dirty="0">
              <a:solidFill>
                <a:schemeClr val="tx2"/>
              </a:solidFill>
              <a:latin typeface="Tahoma"/>
              <a:ea typeface="+mj-ea"/>
              <a:cs typeface="Tahoma"/>
            </a:endParaRPr>
          </a:p>
        </p:txBody>
      </p:sp>
      <p:sp>
        <p:nvSpPr>
          <p:cNvPr id="4" name="Slide Number Placeholder 3">
            <a:extLst>
              <a:ext uri="{FF2B5EF4-FFF2-40B4-BE49-F238E27FC236}">
                <a16:creationId xmlns:a16="http://schemas.microsoft.com/office/drawing/2014/main" id="{3DFABF27-3ABA-464C-83D3-9EB236B4439A}"/>
              </a:ext>
            </a:extLst>
          </p:cNvPr>
          <p:cNvSpPr>
            <a:spLocks noGrp="1"/>
          </p:cNvSpPr>
          <p:nvPr>
            <p:ph type="sldNum" sz="quarter" idx="15"/>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51622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1BD7-CCA2-4ABE-848C-0FC4BEBD4D7E}"/>
              </a:ext>
            </a:extLst>
          </p:cNvPr>
          <p:cNvSpPr>
            <a:spLocks noGrp="1"/>
          </p:cNvSpPr>
          <p:nvPr>
            <p:ph type="title"/>
          </p:nvPr>
        </p:nvSpPr>
        <p:spPr/>
        <p:txBody>
          <a:bodyPr/>
          <a:lstStyle/>
          <a:p>
            <a:r>
              <a:rPr lang="en-US" dirty="0"/>
              <a:t>Properties of Attribute Values</a:t>
            </a:r>
            <a:endParaRPr lang="en-IN" dirty="0"/>
          </a:p>
        </p:txBody>
      </p:sp>
      <p:sp>
        <p:nvSpPr>
          <p:cNvPr id="3" name="Content Placeholder 2">
            <a:extLst>
              <a:ext uri="{FF2B5EF4-FFF2-40B4-BE49-F238E27FC236}">
                <a16:creationId xmlns:a16="http://schemas.microsoft.com/office/drawing/2014/main" id="{22E38AAF-FE57-4D0A-90F8-AA3D2081D435}"/>
              </a:ext>
            </a:extLst>
          </p:cNvPr>
          <p:cNvSpPr>
            <a:spLocks noGrp="1"/>
          </p:cNvSpPr>
          <p:nvPr>
            <p:ph sz="quarter" idx="1"/>
          </p:nvPr>
        </p:nvSpPr>
        <p:spPr/>
        <p:txBody>
          <a:bodyPr/>
          <a:lstStyle/>
          <a:p>
            <a:r>
              <a:rPr lang="en-US" dirty="0"/>
              <a:t>The type of an attribute depends on which of the following properties it possesses:</a:t>
            </a:r>
          </a:p>
          <a:p>
            <a:pPr lvl="1"/>
            <a:r>
              <a:rPr lang="en-US" dirty="0"/>
              <a:t>Distinctness	=</a:t>
            </a:r>
          </a:p>
          <a:p>
            <a:pPr lvl="1"/>
            <a:r>
              <a:rPr lang="en-US" dirty="0"/>
              <a:t>Order 		&lt;   &gt;</a:t>
            </a:r>
          </a:p>
          <a:p>
            <a:pPr lvl="1"/>
            <a:r>
              <a:rPr lang="en-US" dirty="0"/>
              <a:t>Addition 		+   -</a:t>
            </a:r>
          </a:p>
          <a:p>
            <a:pPr lvl="1"/>
            <a:r>
              <a:rPr lang="en-US" dirty="0"/>
              <a:t>Multiplication 	*   / </a:t>
            </a:r>
          </a:p>
          <a:p>
            <a:r>
              <a:rPr lang="en-US" dirty="0"/>
              <a:t>Nominal attribute: distinctness</a:t>
            </a:r>
          </a:p>
          <a:p>
            <a:r>
              <a:rPr lang="en-US" dirty="0"/>
              <a:t>Order attribute: distinctness &amp; order</a:t>
            </a:r>
          </a:p>
          <a:p>
            <a:r>
              <a:rPr lang="en-US" dirty="0"/>
              <a:t>Interval attribute: distinctness, order &amp; addition</a:t>
            </a:r>
          </a:p>
          <a:p>
            <a:r>
              <a:rPr lang="en-US" dirty="0"/>
              <a:t>Ratio attribute: all 4 properties</a:t>
            </a:r>
          </a:p>
          <a:p>
            <a:endParaRPr lang="en-IN" dirty="0"/>
          </a:p>
        </p:txBody>
      </p:sp>
      <p:sp>
        <p:nvSpPr>
          <p:cNvPr id="4" name="Slide Number Placeholder 3">
            <a:extLst>
              <a:ext uri="{FF2B5EF4-FFF2-40B4-BE49-F238E27FC236}">
                <a16:creationId xmlns:a16="http://schemas.microsoft.com/office/drawing/2014/main" id="{A677ED78-F5AC-4989-B0F5-532215EE9865}"/>
              </a:ext>
            </a:extLst>
          </p:cNvPr>
          <p:cNvSpPr>
            <a:spLocks noGrp="1"/>
          </p:cNvSpPr>
          <p:nvPr>
            <p:ph type="sldNum" sz="quarter" idx="15"/>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60205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4435" y="0"/>
            <a:ext cx="7467600" cy="1143000"/>
          </a:xfrm>
        </p:spPr>
        <p:txBody>
          <a:bodyPr>
            <a:normAutofit/>
          </a:bodyPr>
          <a:lstStyle/>
          <a:p>
            <a:r>
              <a:rPr lang="en-US" sz="3200" b="1" dirty="0">
                <a:solidFill>
                  <a:srgbClr val="C00000"/>
                </a:solidFill>
                <a:effectLst>
                  <a:outerShdw blurRad="38100" dist="38100" dir="2700000" algn="tl">
                    <a:srgbClr val="000000">
                      <a:alpha val="43137"/>
                    </a:srgbClr>
                  </a:outerShdw>
                </a:effectLst>
              </a:rPr>
              <a:t>Agenda</a:t>
            </a:r>
          </a:p>
        </p:txBody>
      </p:sp>
      <p:sp>
        <p:nvSpPr>
          <p:cNvPr id="3" name="Content Placeholder 2"/>
          <p:cNvSpPr>
            <a:spLocks noGrp="1"/>
          </p:cNvSpPr>
          <p:nvPr>
            <p:ph sz="quarter" idx="1"/>
          </p:nvPr>
        </p:nvSpPr>
        <p:spPr>
          <a:xfrm>
            <a:off x="540512" y="1282148"/>
            <a:ext cx="9956800" cy="4873752"/>
          </a:xfrm>
        </p:spPr>
        <p:txBody>
          <a:bodyPr/>
          <a:lstStyle/>
          <a:p>
            <a:r>
              <a:rPr lang="en-US" altLang="en-US" dirty="0"/>
              <a:t>Getting to Know Your Data</a:t>
            </a:r>
            <a:endParaRPr lang="en-US" b="1"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3C5C9F9-7A16-4EA6-AE7C-51E15F5064E0}"/>
              </a:ext>
            </a:extLst>
          </p:cNvPr>
          <p:cNvSpPr>
            <a:spLocks noGrp="1"/>
          </p:cNvSpPr>
          <p:nvPr>
            <p:ph type="sldNum" sz="quarter" idx="15"/>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311857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3254-5EC3-43CB-ABC8-EE04922E1E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B1D1F3-57E2-407B-954C-5E8272A46859}"/>
              </a:ext>
            </a:extLst>
          </p:cNvPr>
          <p:cNvSpPr>
            <a:spLocks noGrp="1"/>
          </p:cNvSpPr>
          <p:nvPr>
            <p:ph sz="quarter" idx="1"/>
          </p:nvPr>
        </p:nvSpPr>
        <p:spPr/>
        <p:txBody>
          <a:bodyPr/>
          <a:lstStyle/>
          <a:p>
            <a:endParaRPr lang="en-IN"/>
          </a:p>
        </p:txBody>
      </p:sp>
      <p:sp>
        <p:nvSpPr>
          <p:cNvPr id="4" name="Slide Number Placeholder 3">
            <a:extLst>
              <a:ext uri="{FF2B5EF4-FFF2-40B4-BE49-F238E27FC236}">
                <a16:creationId xmlns:a16="http://schemas.microsoft.com/office/drawing/2014/main" id="{EFCB0D63-DBB6-4214-89BC-9B5578ECA554}"/>
              </a:ext>
            </a:extLst>
          </p:cNvPr>
          <p:cNvSpPr>
            <a:spLocks noGrp="1"/>
          </p:cNvSpPr>
          <p:nvPr>
            <p:ph type="sldNum" sz="quarter" idx="15"/>
          </p:nvPr>
        </p:nvSpPr>
        <p:spPr/>
        <p:txBody>
          <a:bodyPr/>
          <a:lstStyle/>
          <a:p>
            <a:fld id="{B6F15528-21DE-4FAA-801E-634DDDAF4B2B}" type="slidenum">
              <a:rPr lang="en-US" smtClean="0"/>
              <a:pPr/>
              <a:t>20</a:t>
            </a:fld>
            <a:endParaRPr lang="en-US"/>
          </a:p>
        </p:txBody>
      </p:sp>
      <p:pic>
        <p:nvPicPr>
          <p:cNvPr id="5" name="Picture 4">
            <a:extLst>
              <a:ext uri="{FF2B5EF4-FFF2-40B4-BE49-F238E27FC236}">
                <a16:creationId xmlns:a16="http://schemas.microsoft.com/office/drawing/2014/main" id="{A328409F-6A60-4C3F-BFC2-93493AEC71B7}"/>
              </a:ext>
            </a:extLst>
          </p:cNvPr>
          <p:cNvPicPr>
            <a:picLocks noChangeAspect="1"/>
          </p:cNvPicPr>
          <p:nvPr/>
        </p:nvPicPr>
        <p:blipFill>
          <a:blip r:embed="rId2"/>
          <a:stretch>
            <a:fillRect/>
          </a:stretch>
        </p:blipFill>
        <p:spPr>
          <a:xfrm>
            <a:off x="232511" y="0"/>
            <a:ext cx="11008185" cy="6802723"/>
          </a:xfrm>
          <a:prstGeom prst="rect">
            <a:avLst/>
          </a:prstGeom>
        </p:spPr>
      </p:pic>
    </p:spTree>
    <p:extLst>
      <p:ext uri="{BB962C8B-B14F-4D97-AF65-F5344CB8AC3E}">
        <p14:creationId xmlns:p14="http://schemas.microsoft.com/office/powerpoint/2010/main" val="2888634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1D64-6B64-4E09-BA0C-BA501323F5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208F55-F3B2-4258-ABE0-9EE744811979}"/>
              </a:ext>
            </a:extLst>
          </p:cNvPr>
          <p:cNvSpPr>
            <a:spLocks noGrp="1"/>
          </p:cNvSpPr>
          <p:nvPr>
            <p:ph sz="quarter" idx="1"/>
          </p:nvPr>
        </p:nvSpPr>
        <p:spPr/>
        <p:txBody>
          <a:bodyPr/>
          <a:lstStyle/>
          <a:p>
            <a:endParaRPr lang="en-IN" dirty="0"/>
          </a:p>
        </p:txBody>
      </p:sp>
      <p:sp>
        <p:nvSpPr>
          <p:cNvPr id="4" name="Slide Number Placeholder 3">
            <a:extLst>
              <a:ext uri="{FF2B5EF4-FFF2-40B4-BE49-F238E27FC236}">
                <a16:creationId xmlns:a16="http://schemas.microsoft.com/office/drawing/2014/main" id="{3462B6CB-5760-4B09-8129-E619D90BAF7D}"/>
              </a:ext>
            </a:extLst>
          </p:cNvPr>
          <p:cNvSpPr>
            <a:spLocks noGrp="1"/>
          </p:cNvSpPr>
          <p:nvPr>
            <p:ph type="sldNum" sz="quarter" idx="15"/>
          </p:nvPr>
        </p:nvSpPr>
        <p:spPr/>
        <p:txBody>
          <a:bodyPr/>
          <a:lstStyle/>
          <a:p>
            <a:fld id="{B6F15528-21DE-4FAA-801E-634DDDAF4B2B}" type="slidenum">
              <a:rPr lang="en-US" smtClean="0"/>
              <a:pPr/>
              <a:t>21</a:t>
            </a:fld>
            <a:endParaRPr lang="en-US"/>
          </a:p>
        </p:txBody>
      </p:sp>
      <p:pic>
        <p:nvPicPr>
          <p:cNvPr id="5" name="Picture 4">
            <a:extLst>
              <a:ext uri="{FF2B5EF4-FFF2-40B4-BE49-F238E27FC236}">
                <a16:creationId xmlns:a16="http://schemas.microsoft.com/office/drawing/2014/main" id="{45756291-53AF-495C-875D-79DD2B0F7F47}"/>
              </a:ext>
            </a:extLst>
          </p:cNvPr>
          <p:cNvPicPr>
            <a:picLocks noChangeAspect="1"/>
          </p:cNvPicPr>
          <p:nvPr/>
        </p:nvPicPr>
        <p:blipFill>
          <a:blip r:embed="rId2"/>
          <a:stretch>
            <a:fillRect/>
          </a:stretch>
        </p:blipFill>
        <p:spPr>
          <a:xfrm>
            <a:off x="0" y="0"/>
            <a:ext cx="11406908" cy="6553776"/>
          </a:xfrm>
          <a:prstGeom prst="rect">
            <a:avLst/>
          </a:prstGeom>
        </p:spPr>
      </p:pic>
    </p:spTree>
    <p:extLst>
      <p:ext uri="{BB962C8B-B14F-4D97-AF65-F5344CB8AC3E}">
        <p14:creationId xmlns:p14="http://schemas.microsoft.com/office/powerpoint/2010/main" val="6905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12035" y="0"/>
            <a:ext cx="9956800" cy="507240"/>
          </a:xfrm>
        </p:spPr>
        <p:txBody>
          <a:bodyPr>
            <a:normAutofit fontScale="90000"/>
          </a:bodyPr>
          <a:lstStyle/>
          <a:p>
            <a:pPr eaLnBrk="1" hangingPunct="1"/>
            <a:r>
              <a:rPr lang="en-US" altLang="en-US" dirty="0"/>
              <a:t>Attributes</a:t>
            </a:r>
          </a:p>
        </p:txBody>
      </p:sp>
      <p:sp>
        <p:nvSpPr>
          <p:cNvPr id="2" name="Slide Number Placeholder 1">
            <a:extLst>
              <a:ext uri="{FF2B5EF4-FFF2-40B4-BE49-F238E27FC236}">
                <a16:creationId xmlns:a16="http://schemas.microsoft.com/office/drawing/2014/main" id="{499D3320-7321-4576-B5C4-0C5C49B7C7F7}"/>
              </a:ext>
            </a:extLst>
          </p:cNvPr>
          <p:cNvSpPr>
            <a:spLocks noGrp="1"/>
          </p:cNvSpPr>
          <p:nvPr>
            <p:ph type="sldNum" sz="quarter" idx="15"/>
          </p:nvPr>
        </p:nvSpPr>
        <p:spPr/>
        <p:txBody>
          <a:bodyPr/>
          <a:lstStyle/>
          <a:p>
            <a:fld id="{B6F15528-21DE-4FAA-801E-634DDDAF4B2B}" type="slidenum">
              <a:rPr lang="en-US" smtClean="0"/>
              <a:pPr/>
              <a:t>22</a:t>
            </a:fld>
            <a:endParaRPr lang="en-US"/>
          </a:p>
        </p:txBody>
      </p:sp>
      <p:graphicFrame>
        <p:nvGraphicFramePr>
          <p:cNvPr id="3" name="Table 2"/>
          <p:cNvGraphicFramePr>
            <a:graphicFrameLocks noGrp="1"/>
          </p:cNvGraphicFramePr>
          <p:nvPr/>
        </p:nvGraphicFramePr>
        <p:xfrm>
          <a:off x="212035" y="507240"/>
          <a:ext cx="10999305" cy="6079090"/>
        </p:xfrm>
        <a:graphic>
          <a:graphicData uri="http://schemas.openxmlformats.org/drawingml/2006/table">
            <a:tbl>
              <a:tblPr>
                <a:tableStyleId>{5940675A-B579-460E-94D1-54222C63F5DA}</a:tableStyleId>
              </a:tblPr>
              <a:tblGrid>
                <a:gridCol w="2199861">
                  <a:extLst>
                    <a:ext uri="{9D8B030D-6E8A-4147-A177-3AD203B41FA5}">
                      <a16:colId xmlns:a16="http://schemas.microsoft.com/office/drawing/2014/main" val="20000"/>
                    </a:ext>
                  </a:extLst>
                </a:gridCol>
                <a:gridCol w="2199861">
                  <a:extLst>
                    <a:ext uri="{9D8B030D-6E8A-4147-A177-3AD203B41FA5}">
                      <a16:colId xmlns:a16="http://schemas.microsoft.com/office/drawing/2014/main" val="20001"/>
                    </a:ext>
                  </a:extLst>
                </a:gridCol>
                <a:gridCol w="2199861">
                  <a:extLst>
                    <a:ext uri="{9D8B030D-6E8A-4147-A177-3AD203B41FA5}">
                      <a16:colId xmlns:a16="http://schemas.microsoft.com/office/drawing/2014/main" val="20002"/>
                    </a:ext>
                  </a:extLst>
                </a:gridCol>
                <a:gridCol w="2199861">
                  <a:extLst>
                    <a:ext uri="{9D8B030D-6E8A-4147-A177-3AD203B41FA5}">
                      <a16:colId xmlns:a16="http://schemas.microsoft.com/office/drawing/2014/main" val="20003"/>
                    </a:ext>
                  </a:extLst>
                </a:gridCol>
                <a:gridCol w="2199861">
                  <a:extLst>
                    <a:ext uri="{9D8B030D-6E8A-4147-A177-3AD203B41FA5}">
                      <a16:colId xmlns:a16="http://schemas.microsoft.com/office/drawing/2014/main" val="20004"/>
                    </a:ext>
                  </a:extLst>
                </a:gridCol>
              </a:tblGrid>
              <a:tr h="332019">
                <a:tc>
                  <a:txBody>
                    <a:bodyPr/>
                    <a:lstStyle/>
                    <a:p>
                      <a:pPr algn="ctr"/>
                      <a:r>
                        <a:rPr lang="en-US" sz="1600" b="1" dirty="0"/>
                        <a:t>Attribute</a:t>
                      </a:r>
                    </a:p>
                  </a:txBody>
                  <a:tcPr marL="77740" marR="77740" marT="38870" marB="38870" anchor="ctr"/>
                </a:tc>
                <a:tc>
                  <a:txBody>
                    <a:bodyPr/>
                    <a:lstStyle/>
                    <a:p>
                      <a:pPr algn="ctr"/>
                      <a:r>
                        <a:rPr lang="en-US" sz="1600" b="1" dirty="0"/>
                        <a:t>Nominal</a:t>
                      </a:r>
                    </a:p>
                  </a:txBody>
                  <a:tcPr marL="77740" marR="77740" marT="38870" marB="38870" anchor="ctr"/>
                </a:tc>
                <a:tc>
                  <a:txBody>
                    <a:bodyPr/>
                    <a:lstStyle/>
                    <a:p>
                      <a:pPr algn="ctr"/>
                      <a:r>
                        <a:rPr lang="en-US" sz="1600" b="1" dirty="0"/>
                        <a:t>Ordinal</a:t>
                      </a:r>
                    </a:p>
                  </a:txBody>
                  <a:tcPr marL="77740" marR="77740" marT="38870" marB="38870" anchor="ctr"/>
                </a:tc>
                <a:tc>
                  <a:txBody>
                    <a:bodyPr/>
                    <a:lstStyle/>
                    <a:p>
                      <a:pPr algn="ctr"/>
                      <a:r>
                        <a:rPr lang="en-US" sz="1600" b="1" dirty="0"/>
                        <a:t>Interval</a:t>
                      </a:r>
                    </a:p>
                  </a:txBody>
                  <a:tcPr marL="77740" marR="77740" marT="38870" marB="38870" anchor="ctr"/>
                </a:tc>
                <a:tc>
                  <a:txBody>
                    <a:bodyPr/>
                    <a:lstStyle/>
                    <a:p>
                      <a:pPr algn="ctr"/>
                      <a:r>
                        <a:rPr lang="en-US" sz="1600" b="1" dirty="0"/>
                        <a:t>Ratio</a:t>
                      </a:r>
                    </a:p>
                  </a:txBody>
                  <a:tcPr marL="77740" marR="77740" marT="38870" marB="38870" anchor="ctr"/>
                </a:tc>
                <a:extLst>
                  <a:ext uri="{0D108BD9-81ED-4DB2-BD59-A6C34878D82A}">
                    <a16:rowId xmlns:a16="http://schemas.microsoft.com/office/drawing/2014/main" val="10000"/>
                  </a:ext>
                </a:extLst>
              </a:tr>
              <a:tr h="332019">
                <a:tc>
                  <a:txBody>
                    <a:bodyPr/>
                    <a:lstStyle/>
                    <a:p>
                      <a:pPr algn="ctr"/>
                      <a:r>
                        <a:rPr lang="en-US" sz="1600" b="1" dirty="0"/>
                        <a:t>Name2</a:t>
                      </a:r>
                    </a:p>
                  </a:txBody>
                  <a:tcPr marL="77740" marR="77740" marT="38870" marB="38870" anchor="ctr"/>
                </a:tc>
                <a:tc>
                  <a:txBody>
                    <a:bodyPr/>
                    <a:lstStyle/>
                    <a:p>
                      <a:pPr algn="ctr"/>
                      <a:r>
                        <a:rPr lang="en-US" sz="1600" dirty="0"/>
                        <a:t>Categorical</a:t>
                      </a:r>
                    </a:p>
                  </a:txBody>
                  <a:tcPr marL="77740" marR="77740" marT="38870" marB="38870" anchor="ctr"/>
                </a:tc>
                <a:tc>
                  <a:txBody>
                    <a:bodyPr/>
                    <a:lstStyle/>
                    <a:p>
                      <a:pPr algn="ctr"/>
                      <a:r>
                        <a:rPr lang="en-US" sz="1600"/>
                        <a:t>Sequence</a:t>
                      </a:r>
                    </a:p>
                  </a:txBody>
                  <a:tcPr marL="77740" marR="77740" marT="38870" marB="38870" anchor="ctr"/>
                </a:tc>
                <a:tc>
                  <a:txBody>
                    <a:bodyPr/>
                    <a:lstStyle/>
                    <a:p>
                      <a:pPr algn="ctr"/>
                      <a:r>
                        <a:rPr lang="en-US" sz="1600" dirty="0"/>
                        <a:t>Equal interval</a:t>
                      </a:r>
                    </a:p>
                  </a:txBody>
                  <a:tcPr marL="77740" marR="77740" marT="38870" marB="38870" anchor="ctr"/>
                </a:tc>
                <a:tc>
                  <a:txBody>
                    <a:bodyPr/>
                    <a:lstStyle/>
                    <a:p>
                      <a:pPr algn="ctr"/>
                      <a:r>
                        <a:rPr lang="en-US" sz="1600" dirty="0"/>
                        <a:t>Ratio</a:t>
                      </a:r>
                    </a:p>
                  </a:txBody>
                  <a:tcPr marL="77740" marR="77740" marT="38870" marB="38870" anchor="ctr"/>
                </a:tc>
                <a:extLst>
                  <a:ext uri="{0D108BD9-81ED-4DB2-BD59-A6C34878D82A}">
                    <a16:rowId xmlns:a16="http://schemas.microsoft.com/office/drawing/2014/main" val="10001"/>
                  </a:ext>
                </a:extLst>
              </a:tr>
              <a:tr h="584353">
                <a:tc>
                  <a:txBody>
                    <a:bodyPr/>
                    <a:lstStyle/>
                    <a:p>
                      <a:pPr algn="ctr"/>
                      <a:r>
                        <a:rPr lang="en-US" sz="1600" b="1" dirty="0"/>
                        <a:t>Name3</a:t>
                      </a:r>
                    </a:p>
                  </a:txBody>
                  <a:tcPr marL="77740" marR="77740" marT="38870" marB="38870" anchor="ctr"/>
                </a:tc>
                <a:tc>
                  <a:txBody>
                    <a:bodyPr/>
                    <a:lstStyle/>
                    <a:p>
                      <a:pPr algn="ctr"/>
                      <a:r>
                        <a:rPr lang="en-US" sz="1600"/>
                        <a:t>Set</a:t>
                      </a:r>
                    </a:p>
                  </a:txBody>
                  <a:tcPr marL="77740" marR="77740" marT="38870" marB="38870" anchor="ctr"/>
                </a:tc>
                <a:tc>
                  <a:txBody>
                    <a:bodyPr/>
                    <a:lstStyle/>
                    <a:p>
                      <a:pPr algn="ctr"/>
                      <a:r>
                        <a:rPr lang="en-US" sz="1600" dirty="0"/>
                        <a:t>Fully ordered, rank ordered</a:t>
                      </a:r>
                    </a:p>
                  </a:txBody>
                  <a:tcPr marL="77740" marR="77740" marT="38870" marB="38870" anchor="ctr"/>
                </a:tc>
                <a:tc>
                  <a:txBody>
                    <a:bodyPr/>
                    <a:lstStyle/>
                    <a:p>
                      <a:pPr algn="ctr"/>
                      <a:r>
                        <a:rPr lang="en-US" sz="1600"/>
                        <a:t>Unit size fixed</a:t>
                      </a:r>
                    </a:p>
                  </a:txBody>
                  <a:tcPr marL="77740" marR="77740" marT="38870" marB="38870" anchor="ctr"/>
                </a:tc>
                <a:tc>
                  <a:txBody>
                    <a:bodyPr/>
                    <a:lstStyle/>
                    <a:p>
                      <a:pPr algn="ctr"/>
                      <a:r>
                        <a:rPr lang="en-US" sz="1600"/>
                        <a:t>Zero or ref.pt fixed</a:t>
                      </a:r>
                    </a:p>
                  </a:txBody>
                  <a:tcPr marL="77740" marR="77740" marT="38870" marB="38870" anchor="ctr"/>
                </a:tc>
                <a:extLst>
                  <a:ext uri="{0D108BD9-81ED-4DB2-BD59-A6C34878D82A}">
                    <a16:rowId xmlns:a16="http://schemas.microsoft.com/office/drawing/2014/main" val="10002"/>
                  </a:ext>
                </a:extLst>
              </a:tr>
              <a:tr h="584353">
                <a:tc>
                  <a:txBody>
                    <a:bodyPr/>
                    <a:lstStyle/>
                    <a:p>
                      <a:pPr algn="ctr"/>
                      <a:r>
                        <a:rPr lang="en-US" sz="1600" b="1" dirty="0"/>
                        <a:t>Statistics</a:t>
                      </a:r>
                    </a:p>
                  </a:txBody>
                  <a:tcPr marL="77740" marR="77740" marT="38870" marB="38870" anchor="ctr"/>
                </a:tc>
                <a:tc>
                  <a:txBody>
                    <a:bodyPr/>
                    <a:lstStyle/>
                    <a:p>
                      <a:pPr algn="ctr"/>
                      <a:r>
                        <a:rPr lang="en-US" sz="1600" dirty="0"/>
                        <a:t>Count, Mode, chi-squared</a:t>
                      </a:r>
                    </a:p>
                  </a:txBody>
                  <a:tcPr marL="77740" marR="77740" marT="38870" marB="38870" anchor="ctr"/>
                </a:tc>
                <a:tc>
                  <a:txBody>
                    <a:bodyPr/>
                    <a:lstStyle/>
                    <a:p>
                      <a:pPr algn="ctr"/>
                      <a:r>
                        <a:rPr lang="en-US" sz="1600" dirty="0"/>
                        <a:t>+ median, rank order correlation</a:t>
                      </a:r>
                    </a:p>
                  </a:txBody>
                  <a:tcPr marL="77740" marR="77740" marT="38870" marB="38870" anchor="ctr"/>
                </a:tc>
                <a:tc>
                  <a:txBody>
                    <a:bodyPr/>
                    <a:lstStyle/>
                    <a:p>
                      <a:pPr algn="ctr"/>
                      <a:r>
                        <a:rPr lang="en-US" sz="1600" dirty="0"/>
                        <a:t>+ ANOVA, mean, </a:t>
                      </a:r>
                      <a:r>
                        <a:rPr lang="en-US" sz="1600" dirty="0" err="1"/>
                        <a:t>STDev</a:t>
                      </a:r>
                      <a:endParaRPr lang="en-US" sz="1600" dirty="0"/>
                    </a:p>
                  </a:txBody>
                  <a:tcPr marL="77740" marR="77740" marT="38870" marB="38870" anchor="ctr"/>
                </a:tc>
                <a:tc>
                  <a:txBody>
                    <a:bodyPr/>
                    <a:lstStyle/>
                    <a:p>
                      <a:pPr algn="ctr"/>
                      <a:r>
                        <a:rPr lang="en-US" sz="1600" dirty="0"/>
                        <a:t>+ logs??</a:t>
                      </a:r>
                    </a:p>
                  </a:txBody>
                  <a:tcPr marL="77740" marR="77740" marT="38870" marB="38870" anchor="ctr"/>
                </a:tc>
                <a:extLst>
                  <a:ext uri="{0D108BD9-81ED-4DB2-BD59-A6C34878D82A}">
                    <a16:rowId xmlns:a16="http://schemas.microsoft.com/office/drawing/2014/main" val="10003"/>
                  </a:ext>
                </a:extLst>
              </a:tr>
              <a:tr h="829499">
                <a:tc>
                  <a:txBody>
                    <a:bodyPr/>
                    <a:lstStyle/>
                    <a:p>
                      <a:pPr algn="ctr"/>
                      <a:r>
                        <a:rPr lang="en-US" sz="1600" b="1" dirty="0"/>
                        <a:t>Example1</a:t>
                      </a:r>
                    </a:p>
                  </a:txBody>
                  <a:tcPr marL="77740" marR="77740" marT="38870" marB="38870" anchor="ctr"/>
                </a:tc>
                <a:tc>
                  <a:txBody>
                    <a:bodyPr/>
                    <a:lstStyle/>
                    <a:p>
                      <a:pPr algn="ctr"/>
                      <a:r>
                        <a:rPr lang="en-US" sz="1600"/>
                        <a:t>Set of participants, makes of car</a:t>
                      </a:r>
                    </a:p>
                  </a:txBody>
                  <a:tcPr marL="77740" marR="77740" marT="38870" marB="38870" anchor="ctr"/>
                </a:tc>
                <a:tc>
                  <a:txBody>
                    <a:bodyPr/>
                    <a:lstStyle/>
                    <a:p>
                      <a:pPr algn="ctr"/>
                      <a:r>
                        <a:rPr lang="en-US" sz="1600"/>
                        <a:t>order of finishing a race</a:t>
                      </a:r>
                    </a:p>
                  </a:txBody>
                  <a:tcPr marL="77740" marR="77740" marT="38870" marB="38870" anchor="ctr"/>
                </a:tc>
                <a:tc>
                  <a:txBody>
                    <a:bodyPr/>
                    <a:lstStyle/>
                    <a:p>
                      <a:pPr algn="ctr"/>
                      <a:r>
                        <a:rPr lang="en-US" sz="1600"/>
                        <a:t>centigrade scale</a:t>
                      </a:r>
                    </a:p>
                  </a:txBody>
                  <a:tcPr marL="77740" marR="77740" marT="38870" marB="38870" anchor="ctr"/>
                </a:tc>
                <a:tc>
                  <a:txBody>
                    <a:bodyPr/>
                    <a:lstStyle/>
                    <a:p>
                      <a:pPr algn="ctr"/>
                      <a:r>
                        <a:rPr lang="en-US" sz="1600"/>
                        <a:t>Degrees Kelvin or absolute</a:t>
                      </a:r>
                    </a:p>
                  </a:txBody>
                  <a:tcPr marL="77740" marR="77740" marT="38870" marB="38870" anchor="ctr"/>
                </a:tc>
                <a:extLst>
                  <a:ext uri="{0D108BD9-81ED-4DB2-BD59-A6C34878D82A}">
                    <a16:rowId xmlns:a16="http://schemas.microsoft.com/office/drawing/2014/main" val="10004"/>
                  </a:ext>
                </a:extLst>
              </a:tr>
              <a:tr h="836686">
                <a:tc>
                  <a:txBody>
                    <a:bodyPr/>
                    <a:lstStyle/>
                    <a:p>
                      <a:pPr algn="ctr"/>
                      <a:r>
                        <a:rPr lang="en-US" sz="1600" b="1" dirty="0"/>
                        <a:t>Transformations/ rescaling allowed</a:t>
                      </a:r>
                    </a:p>
                  </a:txBody>
                  <a:tcPr marL="77740" marR="77740" marT="38870" marB="38870" anchor="ctr"/>
                </a:tc>
                <a:tc>
                  <a:txBody>
                    <a:bodyPr/>
                    <a:lstStyle/>
                    <a:p>
                      <a:pPr algn="ctr"/>
                      <a:r>
                        <a:rPr lang="en-US" sz="1600" dirty="0"/>
                        <a:t>Rename</a:t>
                      </a:r>
                    </a:p>
                  </a:txBody>
                  <a:tcPr marL="77740" marR="77740" marT="38870" marB="38870" anchor="ctr"/>
                </a:tc>
                <a:tc>
                  <a:txBody>
                    <a:bodyPr/>
                    <a:lstStyle/>
                    <a:p>
                      <a:pPr algn="ctr"/>
                      <a:r>
                        <a:rPr lang="en-US" sz="1600"/>
                        <a:t>Montonic (any curve that always increases)</a:t>
                      </a:r>
                    </a:p>
                  </a:txBody>
                  <a:tcPr marL="77740" marR="77740" marT="38870" marB="38870" anchor="ctr"/>
                </a:tc>
                <a:tc>
                  <a:txBody>
                    <a:bodyPr/>
                    <a:lstStyle/>
                    <a:p>
                      <a:pPr algn="ctr"/>
                      <a:r>
                        <a:rPr lang="en-US" sz="1600"/>
                        <a:t>Linear</a:t>
                      </a:r>
                    </a:p>
                  </a:txBody>
                  <a:tcPr marL="77740" marR="77740" marT="38870" marB="38870" anchor="ctr"/>
                </a:tc>
                <a:tc>
                  <a:txBody>
                    <a:bodyPr/>
                    <a:lstStyle/>
                    <a:p>
                      <a:pPr algn="ctr"/>
                      <a:r>
                        <a:rPr lang="en-US" sz="1600"/>
                        <a:t>-</a:t>
                      </a:r>
                    </a:p>
                  </a:txBody>
                  <a:tcPr marL="77740" marR="77740" marT="38870" marB="38870" anchor="ctr"/>
                </a:tc>
                <a:extLst>
                  <a:ext uri="{0D108BD9-81ED-4DB2-BD59-A6C34878D82A}">
                    <a16:rowId xmlns:a16="http://schemas.microsoft.com/office/drawing/2014/main" val="10005"/>
                  </a:ext>
                </a:extLst>
              </a:tr>
              <a:tr h="579561">
                <a:tc>
                  <a:txBody>
                    <a:bodyPr/>
                    <a:lstStyle/>
                    <a:p>
                      <a:pPr algn="ctr"/>
                      <a:r>
                        <a:rPr lang="en-US" sz="1600" b="1" dirty="0"/>
                        <a:t>Transformations 2</a:t>
                      </a:r>
                    </a:p>
                  </a:txBody>
                  <a:tcPr marL="77740" marR="77740" marT="38870" marB="38870" anchor="ctr"/>
                </a:tc>
                <a:tc>
                  <a:txBody>
                    <a:bodyPr/>
                    <a:lstStyle/>
                    <a:p>
                      <a:pPr algn="ctr"/>
                      <a:r>
                        <a:rPr lang="en-US" sz="1600" dirty="0"/>
                        <a:t>Hash function</a:t>
                      </a:r>
                    </a:p>
                  </a:txBody>
                  <a:tcPr marL="77740" marR="77740" marT="38870" marB="38870" anchor="ctr"/>
                </a:tc>
                <a:tc>
                  <a:txBody>
                    <a:bodyPr/>
                    <a:lstStyle/>
                    <a:p>
                      <a:pPr algn="ctr"/>
                      <a:r>
                        <a:rPr lang="en-US" sz="1600" dirty="0" err="1"/>
                        <a:t>Montonic</a:t>
                      </a:r>
                      <a:endParaRPr lang="en-US" sz="1600" dirty="0"/>
                    </a:p>
                  </a:txBody>
                  <a:tcPr marL="77740" marR="77740" marT="38870" marB="38870" anchor="ctr"/>
                </a:tc>
                <a:tc>
                  <a:txBody>
                    <a:bodyPr/>
                    <a:lstStyle/>
                    <a:p>
                      <a:pPr algn="ctr"/>
                      <a:r>
                        <a:rPr lang="en-US" sz="1600"/>
                        <a:t>Add and multiply</a:t>
                      </a:r>
                    </a:p>
                  </a:txBody>
                  <a:tcPr marL="77740" marR="77740" marT="38870" marB="38870" anchor="ctr"/>
                </a:tc>
                <a:tc>
                  <a:txBody>
                    <a:bodyPr/>
                    <a:lstStyle/>
                    <a:p>
                      <a:pPr algn="ctr"/>
                      <a:r>
                        <a:rPr lang="en-US" sz="1600"/>
                        <a:t>multiply?</a:t>
                      </a:r>
                    </a:p>
                  </a:txBody>
                  <a:tcPr marL="77740" marR="77740" marT="38870" marB="38870" anchor="ctr"/>
                </a:tc>
                <a:extLst>
                  <a:ext uri="{0D108BD9-81ED-4DB2-BD59-A6C34878D82A}">
                    <a16:rowId xmlns:a16="http://schemas.microsoft.com/office/drawing/2014/main" val="10006"/>
                  </a:ext>
                </a:extLst>
              </a:tr>
              <a:tr h="836686">
                <a:tc>
                  <a:txBody>
                    <a:bodyPr/>
                    <a:lstStyle/>
                    <a:p>
                      <a:pPr algn="ctr"/>
                      <a:r>
                        <a:rPr lang="en-US" sz="1600" b="1" dirty="0"/>
                        <a:t>Transformation examples</a:t>
                      </a:r>
                    </a:p>
                  </a:txBody>
                  <a:tcPr marL="77740" marR="77740" marT="38870" marB="38870" anchor="ctr"/>
                </a:tc>
                <a:tc>
                  <a:txBody>
                    <a:bodyPr/>
                    <a:lstStyle/>
                    <a:p>
                      <a:pPr algn="ctr"/>
                      <a:r>
                        <a:rPr lang="en-US" sz="1600" dirty="0"/>
                        <a:t>1:1 mapping, Assign </a:t>
                      </a:r>
                      <a:r>
                        <a:rPr lang="en-US" sz="1600" dirty="0" err="1"/>
                        <a:t>colours</a:t>
                      </a:r>
                      <a:r>
                        <a:rPr lang="en-US" sz="1600" dirty="0"/>
                        <a:t> for lines on a chart</a:t>
                      </a:r>
                    </a:p>
                  </a:txBody>
                  <a:tcPr marL="77740" marR="77740" marT="38870" marB="38870" anchor="ctr"/>
                </a:tc>
                <a:tc>
                  <a:txBody>
                    <a:bodyPr/>
                    <a:lstStyle/>
                    <a:p>
                      <a:pPr algn="ctr"/>
                      <a:r>
                        <a:rPr lang="en-US" sz="1600"/>
                        <a:t>Sorting. Log or exp</a:t>
                      </a:r>
                    </a:p>
                  </a:txBody>
                  <a:tcPr marL="77740" marR="77740" marT="38870" marB="38870" anchor="ctr"/>
                </a:tc>
                <a:tc>
                  <a:txBody>
                    <a:bodyPr/>
                    <a:lstStyle/>
                    <a:p>
                      <a:pPr algn="ctr"/>
                      <a:r>
                        <a:rPr lang="en-US" sz="1600"/>
                        <a:t>Z-transform, renormalise IQ scores</a:t>
                      </a:r>
                    </a:p>
                  </a:txBody>
                  <a:tcPr marL="77740" marR="77740" marT="38870" marB="38870" anchor="ctr"/>
                </a:tc>
                <a:tc>
                  <a:txBody>
                    <a:bodyPr/>
                    <a:lstStyle/>
                    <a:p>
                      <a:pPr algn="ctr"/>
                      <a:r>
                        <a:rPr lang="en-US" sz="1600"/>
                        <a:t>Scale (zoom in or out)</a:t>
                      </a:r>
                    </a:p>
                  </a:txBody>
                  <a:tcPr marL="77740" marR="77740" marT="38870" marB="38870" anchor="ctr"/>
                </a:tc>
                <a:extLst>
                  <a:ext uri="{0D108BD9-81ED-4DB2-BD59-A6C34878D82A}">
                    <a16:rowId xmlns:a16="http://schemas.microsoft.com/office/drawing/2014/main" val="10007"/>
                  </a:ext>
                </a:extLst>
              </a:tr>
              <a:tr h="579561">
                <a:tc>
                  <a:txBody>
                    <a:bodyPr/>
                    <a:lstStyle/>
                    <a:p>
                      <a:pPr algn="ctr"/>
                      <a:r>
                        <a:rPr lang="en-US" sz="1600" b="1" dirty="0"/>
                        <a:t>Types of relativity</a:t>
                      </a:r>
                    </a:p>
                  </a:txBody>
                  <a:tcPr marL="77740" marR="77740" marT="38870" marB="38870" anchor="ctr"/>
                </a:tc>
                <a:tc>
                  <a:txBody>
                    <a:bodyPr/>
                    <a:lstStyle/>
                    <a:p>
                      <a:pPr algn="ctr"/>
                      <a:r>
                        <a:rPr lang="en-US" sz="1600"/>
                        <a:t>A≠B</a:t>
                      </a:r>
                    </a:p>
                  </a:txBody>
                  <a:tcPr marL="77740" marR="77740" marT="38870" marB="38870" anchor="ctr"/>
                </a:tc>
                <a:tc>
                  <a:txBody>
                    <a:bodyPr/>
                    <a:lstStyle/>
                    <a:p>
                      <a:pPr algn="ctr"/>
                      <a:r>
                        <a:rPr lang="en-US" sz="1600"/>
                        <a:t>A&gt;B</a:t>
                      </a:r>
                    </a:p>
                  </a:txBody>
                  <a:tcPr marL="77740" marR="77740" marT="38870" marB="38870" anchor="ctr"/>
                </a:tc>
                <a:tc>
                  <a:txBody>
                    <a:bodyPr/>
                    <a:lstStyle/>
                    <a:p>
                      <a:pPr algn="ctr"/>
                      <a:r>
                        <a:rPr lang="en-US" sz="1600"/>
                        <a:t>|(A-B)|  &gt;  |(C-D)|</a:t>
                      </a:r>
                    </a:p>
                  </a:txBody>
                  <a:tcPr marL="77740" marR="77740" marT="38870" marB="38870" anchor="ctr"/>
                </a:tc>
                <a:tc>
                  <a:txBody>
                    <a:bodyPr/>
                    <a:lstStyle/>
                    <a:p>
                      <a:pPr algn="ctr"/>
                      <a:r>
                        <a:rPr lang="en-US" sz="1600"/>
                        <a:t>?</a:t>
                      </a:r>
                    </a:p>
                  </a:txBody>
                  <a:tcPr marL="77740" marR="77740" marT="38870" marB="38870" anchor="ctr"/>
                </a:tc>
                <a:extLst>
                  <a:ext uri="{0D108BD9-81ED-4DB2-BD59-A6C34878D82A}">
                    <a16:rowId xmlns:a16="http://schemas.microsoft.com/office/drawing/2014/main" val="10008"/>
                  </a:ext>
                </a:extLst>
              </a:tr>
              <a:tr h="584353">
                <a:tc>
                  <a:txBody>
                    <a:bodyPr/>
                    <a:lstStyle/>
                    <a:p>
                      <a:pPr algn="ctr"/>
                      <a:r>
                        <a:rPr lang="en-US" sz="1600" b="1" dirty="0"/>
                        <a:t>Types of absolute</a:t>
                      </a:r>
                    </a:p>
                  </a:txBody>
                  <a:tcPr marL="77740" marR="77740" marT="38870" marB="38870" anchor="ctr"/>
                </a:tc>
                <a:tc>
                  <a:txBody>
                    <a:bodyPr/>
                    <a:lstStyle/>
                    <a:p>
                      <a:pPr algn="ctr"/>
                      <a:r>
                        <a:rPr lang="en-US" sz="1600"/>
                        <a:t>Identity of individual entities</a:t>
                      </a:r>
                    </a:p>
                  </a:txBody>
                  <a:tcPr marL="77740" marR="77740" marT="38870" marB="38870" anchor="ctr"/>
                </a:tc>
                <a:tc>
                  <a:txBody>
                    <a:bodyPr/>
                    <a:lstStyle/>
                    <a:p>
                      <a:pPr algn="ctr"/>
                      <a:r>
                        <a:rPr lang="en-US" sz="1600"/>
                        <a:t>order, seqeuence</a:t>
                      </a:r>
                    </a:p>
                  </a:txBody>
                  <a:tcPr marL="77740" marR="77740" marT="38870" marB="38870" anchor="ctr"/>
                </a:tc>
                <a:tc>
                  <a:txBody>
                    <a:bodyPr/>
                    <a:lstStyle/>
                    <a:p>
                      <a:pPr algn="ctr"/>
                      <a:r>
                        <a:rPr lang="en-US" sz="1600"/>
                        <a:t>intervals, differences</a:t>
                      </a:r>
                    </a:p>
                  </a:txBody>
                  <a:tcPr marL="77740" marR="77740" marT="38870" marB="38870" anchor="ctr"/>
                </a:tc>
                <a:tc>
                  <a:txBody>
                    <a:bodyPr/>
                    <a:lstStyle/>
                    <a:p>
                      <a:pPr algn="ctr"/>
                      <a:r>
                        <a:rPr lang="en-US" sz="1600" dirty="0"/>
                        <a:t>ratios, proportions</a:t>
                      </a:r>
                    </a:p>
                  </a:txBody>
                  <a:tcPr marL="77740" marR="77740" marT="38870" marB="3887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3309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09600" y="274638"/>
            <a:ext cx="9956800" cy="626510"/>
          </a:xfrm>
        </p:spPr>
        <p:txBody>
          <a:bodyPr/>
          <a:lstStyle/>
          <a:p>
            <a:pPr eaLnBrk="1" hangingPunct="1"/>
            <a:r>
              <a:rPr lang="en-US" altLang="en-US" dirty="0"/>
              <a:t>Attributes</a:t>
            </a:r>
          </a:p>
        </p:txBody>
      </p:sp>
      <p:sp>
        <p:nvSpPr>
          <p:cNvPr id="3" name="Slide Number Placeholder 2">
            <a:extLst>
              <a:ext uri="{FF2B5EF4-FFF2-40B4-BE49-F238E27FC236}">
                <a16:creationId xmlns:a16="http://schemas.microsoft.com/office/drawing/2014/main" id="{16746C81-C38E-4941-B6C8-6A2F0BAD4648}"/>
              </a:ext>
            </a:extLst>
          </p:cNvPr>
          <p:cNvSpPr>
            <a:spLocks noGrp="1"/>
          </p:cNvSpPr>
          <p:nvPr>
            <p:ph type="sldNum" sz="quarter" idx="15"/>
          </p:nvPr>
        </p:nvSpPr>
        <p:spPr/>
        <p:txBody>
          <a:bodyPr/>
          <a:lstStyle/>
          <a:p>
            <a:fld id="{B6F15528-21DE-4FAA-801E-634DDDAF4B2B}" type="slidenum">
              <a:rPr lang="en-US" smtClean="0"/>
              <a:pPr/>
              <a:t>23</a:t>
            </a:fld>
            <a:endParaRPr lang="en-US"/>
          </a:p>
        </p:txBody>
      </p:sp>
      <p:graphicFrame>
        <p:nvGraphicFramePr>
          <p:cNvPr id="2" name="Table 1"/>
          <p:cNvGraphicFramePr>
            <a:graphicFrameLocks noGrp="1"/>
          </p:cNvGraphicFramePr>
          <p:nvPr/>
        </p:nvGraphicFramePr>
        <p:xfrm>
          <a:off x="1014882" y="1345403"/>
          <a:ext cx="9551517" cy="2743200"/>
        </p:xfrm>
        <a:graphic>
          <a:graphicData uri="http://schemas.openxmlformats.org/drawingml/2006/table">
            <a:tbl>
              <a:tblPr>
                <a:tableStyleId>{5940675A-B579-460E-94D1-54222C63F5DA}</a:tableStyleId>
              </a:tblPr>
              <a:tblGrid>
                <a:gridCol w="2045960">
                  <a:extLst>
                    <a:ext uri="{9D8B030D-6E8A-4147-A177-3AD203B41FA5}">
                      <a16:colId xmlns:a16="http://schemas.microsoft.com/office/drawing/2014/main" val="20000"/>
                    </a:ext>
                  </a:extLst>
                </a:gridCol>
                <a:gridCol w="7505557">
                  <a:extLst>
                    <a:ext uri="{9D8B030D-6E8A-4147-A177-3AD203B41FA5}">
                      <a16:colId xmlns:a16="http://schemas.microsoft.com/office/drawing/2014/main" val="20001"/>
                    </a:ext>
                  </a:extLst>
                </a:gridCol>
              </a:tblGrid>
              <a:tr h="365760">
                <a:tc>
                  <a:txBody>
                    <a:bodyPr/>
                    <a:lstStyle/>
                    <a:p>
                      <a:r>
                        <a:rPr lang="en-US" sz="3200" b="1" dirty="0"/>
                        <a:t>Nominal</a:t>
                      </a:r>
                    </a:p>
                  </a:txBody>
                  <a:tcPr marL="38100" marR="38100" marT="38100" marB="38100" anchor="ctr"/>
                </a:tc>
                <a:tc>
                  <a:txBody>
                    <a:bodyPr/>
                    <a:lstStyle/>
                    <a:p>
                      <a:pPr marL="0" algn="l" rtl="0" eaLnBrk="1" latinLnBrk="0" hangingPunct="1"/>
                      <a:r>
                        <a:rPr kumimoji="0" lang="en-US" sz="2400" kern="1200" dirty="0">
                          <a:solidFill>
                            <a:schemeClr val="tx1"/>
                          </a:solidFill>
                          <a:latin typeface="+mn-lt"/>
                          <a:ea typeface="+mn-ea"/>
                          <a:cs typeface="+mn-cs"/>
                        </a:rPr>
                        <a:t>Just names, IDs</a:t>
                      </a:r>
                    </a:p>
                  </a:txBody>
                  <a:tcPr marL="38100" marR="38100" marT="38100" marB="38100" anchor="ctr"/>
                </a:tc>
                <a:extLst>
                  <a:ext uri="{0D108BD9-81ED-4DB2-BD59-A6C34878D82A}">
                    <a16:rowId xmlns:a16="http://schemas.microsoft.com/office/drawing/2014/main" val="10000"/>
                  </a:ext>
                </a:extLst>
              </a:tr>
              <a:tr h="655320">
                <a:tc>
                  <a:txBody>
                    <a:bodyPr/>
                    <a:lstStyle/>
                    <a:p>
                      <a:r>
                        <a:rPr lang="en-US" sz="3200" b="1"/>
                        <a:t>Ordinal</a:t>
                      </a:r>
                    </a:p>
                  </a:txBody>
                  <a:tcPr marL="38100" marR="38100" marT="38100" marB="38100" anchor="ctr"/>
                </a:tc>
                <a:tc>
                  <a:txBody>
                    <a:bodyPr/>
                    <a:lstStyle/>
                    <a:p>
                      <a:pPr marL="0" algn="l" rtl="0" eaLnBrk="1" latinLnBrk="0" hangingPunct="1"/>
                      <a:r>
                        <a:rPr kumimoji="0" lang="en-US" sz="2400" kern="1200" dirty="0">
                          <a:solidFill>
                            <a:schemeClr val="tx1"/>
                          </a:solidFill>
                          <a:latin typeface="+mn-lt"/>
                          <a:ea typeface="+mn-ea"/>
                          <a:cs typeface="+mn-cs"/>
                        </a:rPr>
                        <a:t>Have / represent rank order (e.g. fully agree, mostly agree, somewhat agree)</a:t>
                      </a:r>
                    </a:p>
                  </a:txBody>
                  <a:tcPr marL="38100" marR="38100" marT="38100" marB="38100" anchor="ctr"/>
                </a:tc>
                <a:extLst>
                  <a:ext uri="{0D108BD9-81ED-4DB2-BD59-A6C34878D82A}">
                    <a16:rowId xmlns:a16="http://schemas.microsoft.com/office/drawing/2014/main" val="10001"/>
                  </a:ext>
                </a:extLst>
              </a:tr>
              <a:tr h="655320">
                <a:tc>
                  <a:txBody>
                    <a:bodyPr/>
                    <a:lstStyle/>
                    <a:p>
                      <a:r>
                        <a:rPr lang="en-US" sz="3200" b="1"/>
                        <a:t>Interval</a:t>
                      </a:r>
                    </a:p>
                  </a:txBody>
                  <a:tcPr marL="38100" marR="38100" marT="38100" marB="38100" anchor="ctr"/>
                </a:tc>
                <a:tc>
                  <a:txBody>
                    <a:bodyPr/>
                    <a:lstStyle/>
                    <a:p>
                      <a:r>
                        <a:rPr kumimoji="0" lang="en-US" sz="2400" kern="1200" dirty="0">
                          <a:solidFill>
                            <a:schemeClr val="tx1"/>
                          </a:solidFill>
                          <a:latin typeface="+mn-lt"/>
                          <a:ea typeface="+mn-ea"/>
                          <a:cs typeface="+mn-cs"/>
                        </a:rPr>
                        <a:t>Has a fixed size of interval between data points. (E.g. degrees Centigrade)</a:t>
                      </a:r>
                    </a:p>
                  </a:txBody>
                  <a:tcPr marL="38100" marR="38100" marT="38100" marB="38100" anchor="ctr"/>
                </a:tc>
                <a:extLst>
                  <a:ext uri="{0D108BD9-81ED-4DB2-BD59-A6C34878D82A}">
                    <a16:rowId xmlns:a16="http://schemas.microsoft.com/office/drawing/2014/main" val="10002"/>
                  </a:ext>
                </a:extLst>
              </a:tr>
              <a:tr h="365760">
                <a:tc>
                  <a:txBody>
                    <a:bodyPr/>
                    <a:lstStyle/>
                    <a:p>
                      <a:r>
                        <a:rPr lang="en-US" sz="3200" b="1" dirty="0"/>
                        <a:t>Ratio</a:t>
                      </a:r>
                    </a:p>
                  </a:txBody>
                  <a:tcPr marL="38100" marR="38100" marT="38100" marB="38100" anchor="ctr"/>
                </a:tc>
                <a:tc>
                  <a:txBody>
                    <a:bodyPr/>
                    <a:lstStyle/>
                    <a:p>
                      <a:r>
                        <a:rPr kumimoji="0" lang="en-US" sz="2400" kern="1200" dirty="0">
                          <a:solidFill>
                            <a:schemeClr val="tx1"/>
                          </a:solidFill>
                          <a:latin typeface="+mn-lt"/>
                          <a:ea typeface="+mn-ea"/>
                          <a:cs typeface="+mn-cs"/>
                        </a:rPr>
                        <a:t>Has a true zero point (e.g. mass, length)</a:t>
                      </a:r>
                    </a:p>
                  </a:txBody>
                  <a:tcPr marL="38100" marR="38100" marT="38100" marB="3810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7010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A9FA-0150-4967-9D5B-0AE318D1BFCF}"/>
              </a:ext>
            </a:extLst>
          </p:cNvPr>
          <p:cNvSpPr>
            <a:spLocks noGrp="1"/>
          </p:cNvSpPr>
          <p:nvPr>
            <p:ph type="title"/>
          </p:nvPr>
        </p:nvSpPr>
        <p:spPr/>
        <p:txBody>
          <a:bodyPr>
            <a:normAutofit/>
          </a:bodyPr>
          <a:lstStyle/>
          <a:p>
            <a:pPr marL="229235">
              <a:lnSpc>
                <a:spcPct val="100000"/>
              </a:lnSpc>
              <a:spcBef>
                <a:spcPts val="545"/>
              </a:spcBef>
            </a:pPr>
            <a:r>
              <a:rPr lang="en-US" sz="4400" b="1" spc="-5" dirty="0">
                <a:latin typeface="Tahoma"/>
                <a:cs typeface="Tahoma"/>
              </a:rPr>
              <a:t>Key </a:t>
            </a:r>
            <a:r>
              <a:rPr lang="en-US" sz="4400" b="1" dirty="0">
                <a:latin typeface="Tahoma"/>
                <a:cs typeface="Tahoma"/>
              </a:rPr>
              <a:t>Messages </a:t>
            </a:r>
            <a:r>
              <a:rPr lang="en-US" sz="4400" b="1" spc="-5" dirty="0">
                <a:latin typeface="Tahoma"/>
                <a:cs typeface="Tahoma"/>
              </a:rPr>
              <a:t>for </a:t>
            </a:r>
            <a:r>
              <a:rPr lang="en-US" sz="4400" b="1" dirty="0">
                <a:latin typeface="Tahoma"/>
                <a:cs typeface="Tahoma"/>
              </a:rPr>
              <a:t>Attribute</a:t>
            </a:r>
            <a:r>
              <a:rPr lang="en-US" sz="4400" b="1" spc="-55" dirty="0">
                <a:latin typeface="Tahoma"/>
                <a:cs typeface="Tahoma"/>
              </a:rPr>
              <a:t> </a:t>
            </a:r>
            <a:r>
              <a:rPr lang="en-US" sz="4400" b="1" dirty="0">
                <a:latin typeface="Tahoma"/>
                <a:cs typeface="Tahoma"/>
              </a:rPr>
              <a:t>Types</a:t>
            </a:r>
            <a:endParaRPr lang="en-IN" dirty="0"/>
          </a:p>
        </p:txBody>
      </p:sp>
      <p:sp>
        <p:nvSpPr>
          <p:cNvPr id="3" name="Content Placeholder 2">
            <a:extLst>
              <a:ext uri="{FF2B5EF4-FFF2-40B4-BE49-F238E27FC236}">
                <a16:creationId xmlns:a16="http://schemas.microsoft.com/office/drawing/2014/main" id="{954DAEEA-B5E9-4F61-9071-585D385D30CA}"/>
              </a:ext>
            </a:extLst>
          </p:cNvPr>
          <p:cNvSpPr>
            <a:spLocks noGrp="1"/>
          </p:cNvSpPr>
          <p:nvPr>
            <p:ph sz="quarter" idx="1"/>
          </p:nvPr>
        </p:nvSpPr>
        <p:spPr>
          <a:xfrm>
            <a:off x="609600" y="1600200"/>
            <a:ext cx="10641496" cy="4873752"/>
          </a:xfrm>
        </p:spPr>
        <p:txBody>
          <a:bodyPr/>
          <a:lstStyle/>
          <a:p>
            <a:pPr marL="0" marR="775970" indent="-285750">
              <a:buClr>
                <a:srgbClr val="0B7A9C"/>
              </a:buClr>
              <a:tabLst>
                <a:tab pos="391160" algn="l"/>
              </a:tabLst>
            </a:pPr>
            <a:r>
              <a:rPr lang="en-US" dirty="0"/>
              <a:t>The types of operations you choose should be  “meaningful” for the type of data you have</a:t>
            </a:r>
          </a:p>
          <a:p>
            <a:pPr marL="0" marR="775970" indent="0">
              <a:buClr>
                <a:srgbClr val="0B7A9C"/>
              </a:buClr>
              <a:buNone/>
              <a:tabLst>
                <a:tab pos="391160" algn="l"/>
              </a:tabLst>
            </a:pPr>
            <a:endParaRPr lang="en-US" dirty="0"/>
          </a:p>
          <a:p>
            <a:pPr marL="274320" marR="394335" lvl="2" indent="-171450">
              <a:spcBef>
                <a:spcPts val="325"/>
              </a:spcBef>
              <a:buClr>
                <a:srgbClr val="0B7A9C"/>
              </a:buClr>
              <a:tabLst>
                <a:tab pos="645160" algn="l"/>
              </a:tabLst>
            </a:pPr>
            <a:r>
              <a:rPr lang="en-US" sz="2100" dirty="0"/>
              <a:t>Distinctness, order, meaningful intervals, and meaningful  ratios are only four (among many possible) properties of  data</a:t>
            </a:r>
          </a:p>
          <a:p>
            <a:pPr marL="0" lvl="1">
              <a:spcBef>
                <a:spcPts val="40"/>
              </a:spcBef>
              <a:buClr>
                <a:srgbClr val="0B7A9C"/>
              </a:buClr>
            </a:pPr>
            <a:endParaRPr lang="en-US" sz="2400" dirty="0"/>
          </a:p>
          <a:p>
            <a:pPr marL="274320" marR="198120" lvl="2" indent="-171450">
              <a:spcBef>
                <a:spcPts val="5"/>
              </a:spcBef>
              <a:buClr>
                <a:srgbClr val="0B7A9C"/>
              </a:buClr>
              <a:tabLst>
                <a:tab pos="645160" algn="l"/>
              </a:tabLst>
            </a:pPr>
            <a:r>
              <a:rPr lang="en-US" sz="2100" dirty="0"/>
              <a:t>The data type you see – often numbers or strings – may not  capture all the properties or may suggest properties that are  not present</a:t>
            </a:r>
          </a:p>
          <a:p>
            <a:pPr marL="0" lvl="1">
              <a:spcBef>
                <a:spcPts val="10"/>
              </a:spcBef>
              <a:buClr>
                <a:srgbClr val="0B7A9C"/>
              </a:buClr>
            </a:pPr>
            <a:endParaRPr lang="en-US" sz="2400" dirty="0"/>
          </a:p>
          <a:p>
            <a:pPr marL="274320" lvl="2" indent="-172085">
              <a:spcBef>
                <a:spcPts val="5"/>
              </a:spcBef>
              <a:buClr>
                <a:srgbClr val="0B7A9C"/>
              </a:buClr>
              <a:tabLst>
                <a:tab pos="645160" algn="l"/>
              </a:tabLst>
            </a:pPr>
            <a:r>
              <a:rPr lang="en-US" sz="2100" dirty="0"/>
              <a:t>Analysis may depend on these other properties of the data</a:t>
            </a:r>
          </a:p>
          <a:p>
            <a:pPr marL="548640" lvl="4" indent="-171450">
              <a:spcBef>
                <a:spcPts val="90"/>
              </a:spcBef>
              <a:buClr>
                <a:srgbClr val="0B7A9C"/>
              </a:buClr>
              <a:tabLst>
                <a:tab pos="818515" algn="l"/>
              </a:tabLst>
            </a:pPr>
            <a:r>
              <a:rPr lang="en-US" sz="2200" dirty="0"/>
              <a:t>Many statistical analyses depend only on the distribution</a:t>
            </a:r>
          </a:p>
          <a:p>
            <a:pPr marL="0" lvl="2">
              <a:spcBef>
                <a:spcPts val="10"/>
              </a:spcBef>
              <a:buClr>
                <a:srgbClr val="0B7A9C"/>
              </a:buClr>
            </a:pPr>
            <a:endParaRPr lang="en-US" sz="2400" dirty="0"/>
          </a:p>
          <a:p>
            <a:pPr marL="274320" lvl="2" indent="-172085">
              <a:buClr>
                <a:srgbClr val="0B7A9C"/>
              </a:buClr>
              <a:tabLst>
                <a:tab pos="645160" algn="l"/>
              </a:tabLst>
            </a:pPr>
            <a:r>
              <a:rPr lang="en-US" sz="2100" dirty="0"/>
              <a:t>In the end, what is meaningful can be specific to domain</a:t>
            </a:r>
          </a:p>
          <a:p>
            <a:endParaRPr lang="en-IN" dirty="0"/>
          </a:p>
        </p:txBody>
      </p:sp>
      <p:sp>
        <p:nvSpPr>
          <p:cNvPr id="4" name="Slide Number Placeholder 3">
            <a:extLst>
              <a:ext uri="{FF2B5EF4-FFF2-40B4-BE49-F238E27FC236}">
                <a16:creationId xmlns:a16="http://schemas.microsoft.com/office/drawing/2014/main" id="{281F512C-8111-46B8-B3CB-B7B89B32B40A}"/>
              </a:ext>
            </a:extLst>
          </p:cNvPr>
          <p:cNvSpPr>
            <a:spLocks noGrp="1"/>
          </p:cNvSpPr>
          <p:nvPr>
            <p:ph type="sldNum" sz="quarter" idx="15"/>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880139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A118-A1B2-4782-933A-A8293C5CAE71}"/>
              </a:ext>
            </a:extLst>
          </p:cNvPr>
          <p:cNvSpPr>
            <a:spLocks noGrp="1"/>
          </p:cNvSpPr>
          <p:nvPr>
            <p:ph type="ctrTitle"/>
          </p:nvPr>
        </p:nvSpPr>
        <p:spPr>
          <a:xfrm>
            <a:off x="2160104" y="1759226"/>
            <a:ext cx="8229600" cy="1894362"/>
          </a:xfrm>
        </p:spPr>
        <p:txBody>
          <a:bodyPr/>
          <a:lstStyle/>
          <a:p>
            <a:pPr algn="ctr"/>
            <a:r>
              <a:rPr lang="en-US" sz="3200" dirty="0">
                <a:solidFill>
                  <a:srgbClr val="C00000"/>
                </a:solidFill>
                <a:latin typeface="Calibri" pitchFamily="34" charset="0"/>
                <a:cs typeface="Calibri" pitchFamily="34" charset="0"/>
              </a:rPr>
              <a:t>19CSE305 </a:t>
            </a:r>
            <a:r>
              <a:rPr lang="en-IN" sz="3200" dirty="0">
                <a:solidFill>
                  <a:srgbClr val="C00000"/>
                </a:solidFill>
                <a:latin typeface="Calibri" pitchFamily="34" charset="0"/>
                <a:cs typeface="Calibri" pitchFamily="34" charset="0"/>
              </a:rPr>
              <a:t>MACHINE LEARNING</a:t>
            </a:r>
            <a:br>
              <a:rPr lang="en-IN" sz="3200" dirty="0">
                <a:solidFill>
                  <a:srgbClr val="C00000"/>
                </a:solidFill>
                <a:latin typeface="Calibri" pitchFamily="34" charset="0"/>
                <a:cs typeface="Calibri" pitchFamily="34" charset="0"/>
              </a:rPr>
            </a:br>
            <a:r>
              <a:rPr lang="en-IN" sz="3200" dirty="0">
                <a:solidFill>
                  <a:srgbClr val="C00000"/>
                </a:solidFill>
                <a:latin typeface="Calibri" pitchFamily="34" charset="0"/>
                <a:cs typeface="Calibri" pitchFamily="34" charset="0"/>
              </a:rPr>
              <a:t>Lecture 4</a:t>
            </a:r>
            <a:r>
              <a:rPr lang="en-IN" sz="3200">
                <a:solidFill>
                  <a:srgbClr val="C00000"/>
                </a:solidFill>
                <a:latin typeface="Calibri" pitchFamily="34" charset="0"/>
                <a:cs typeface="Calibri" pitchFamily="34" charset="0"/>
              </a:rPr>
              <a:t>_P2 </a:t>
            </a:r>
            <a:endParaRPr lang="en-IN" dirty="0"/>
          </a:p>
        </p:txBody>
      </p:sp>
      <p:sp>
        <p:nvSpPr>
          <p:cNvPr id="3" name="Subtitle 2">
            <a:extLst>
              <a:ext uri="{FF2B5EF4-FFF2-40B4-BE49-F238E27FC236}">
                <a16:creationId xmlns:a16="http://schemas.microsoft.com/office/drawing/2014/main" id="{131F141D-EA53-4926-8443-CCD277DAC6E9}"/>
              </a:ext>
            </a:extLst>
          </p:cNvPr>
          <p:cNvSpPr>
            <a:spLocks noGrp="1"/>
          </p:cNvSpPr>
          <p:nvPr>
            <p:ph type="subTitle" idx="1"/>
          </p:nvPr>
        </p:nvSpPr>
        <p:spPr>
          <a:xfrm>
            <a:off x="3286540" y="4380470"/>
            <a:ext cx="8229600" cy="509582"/>
          </a:xfrm>
        </p:spPr>
        <p:txBody>
          <a:bodyPr/>
          <a:lstStyle/>
          <a:p>
            <a:r>
              <a:rPr lang="en-US" altLang="en-US" sz="1800" b="1" dirty="0"/>
              <a:t>Basic Statistical Descriptions of Data</a:t>
            </a:r>
            <a:endParaRPr lang="en-IN" dirty="0"/>
          </a:p>
        </p:txBody>
      </p:sp>
    </p:spTree>
    <p:extLst>
      <p:ext uri="{BB962C8B-B14F-4D97-AF65-F5344CB8AC3E}">
        <p14:creationId xmlns:p14="http://schemas.microsoft.com/office/powerpoint/2010/main" val="271160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CFF22-2E07-418C-99E9-8A9D107FF031}"/>
              </a:ext>
            </a:extLst>
          </p:cNvPr>
          <p:cNvSpPr>
            <a:spLocks noGrp="1"/>
          </p:cNvSpPr>
          <p:nvPr>
            <p:ph type="title"/>
          </p:nvPr>
        </p:nvSpPr>
        <p:spPr/>
        <p:txBody>
          <a:bodyPr/>
          <a:lstStyle/>
          <a:p>
            <a:r>
              <a:rPr lang="en-US" dirty="0"/>
              <a:t>Types of statistics</a:t>
            </a:r>
            <a:endParaRPr lang="en-IN" dirty="0"/>
          </a:p>
        </p:txBody>
      </p:sp>
      <p:sp>
        <p:nvSpPr>
          <p:cNvPr id="3" name="Content Placeholder 2">
            <a:extLst>
              <a:ext uri="{FF2B5EF4-FFF2-40B4-BE49-F238E27FC236}">
                <a16:creationId xmlns:a16="http://schemas.microsoft.com/office/drawing/2014/main" id="{AF0A4E96-5BEE-4D79-B2E1-1FAA839B6725}"/>
              </a:ext>
            </a:extLst>
          </p:cNvPr>
          <p:cNvSpPr>
            <a:spLocks noGrp="1"/>
          </p:cNvSpPr>
          <p:nvPr>
            <p:ph sz="quarter" idx="1"/>
          </p:nvPr>
        </p:nvSpPr>
        <p:spPr/>
        <p:txBody>
          <a:bodyPr/>
          <a:lstStyle/>
          <a:p>
            <a:r>
              <a:rPr lang="en-US" dirty="0"/>
              <a:t>Descriptive </a:t>
            </a:r>
          </a:p>
          <a:p>
            <a:pPr lvl="1"/>
            <a:r>
              <a:rPr lang="en-US" dirty="0"/>
              <a:t>Describe the data- simple summaries</a:t>
            </a:r>
          </a:p>
          <a:p>
            <a:pPr lvl="1"/>
            <a:r>
              <a:rPr lang="en-US" dirty="0"/>
              <a:t>Data Analysis</a:t>
            </a:r>
          </a:p>
          <a:p>
            <a:pPr lvl="2"/>
            <a:r>
              <a:rPr lang="en-US" dirty="0"/>
              <a:t>Analyze the previous year sales data to find interesting insight</a:t>
            </a:r>
          </a:p>
          <a:p>
            <a:pPr lvl="3"/>
            <a:r>
              <a:rPr lang="en-US" dirty="0"/>
              <a:t>Invest made by the company</a:t>
            </a:r>
          </a:p>
          <a:p>
            <a:pPr lvl="3"/>
            <a:r>
              <a:rPr lang="en-US" dirty="0"/>
              <a:t>Profit % </a:t>
            </a:r>
            <a:r>
              <a:rPr lang="en-US" dirty="0" err="1"/>
              <a:t>etc</a:t>
            </a:r>
            <a:endParaRPr lang="en-US" dirty="0"/>
          </a:p>
          <a:p>
            <a:pPr lvl="2"/>
            <a:r>
              <a:rPr lang="en-US" dirty="0"/>
              <a:t>Use numerical measures</a:t>
            </a:r>
          </a:p>
          <a:p>
            <a:r>
              <a:rPr lang="en-US" dirty="0"/>
              <a:t>Inferential</a:t>
            </a:r>
          </a:p>
          <a:p>
            <a:pPr lvl="1"/>
            <a:r>
              <a:rPr lang="en-US" dirty="0"/>
              <a:t>Get inference about the data</a:t>
            </a:r>
          </a:p>
          <a:p>
            <a:pPr lvl="1"/>
            <a:r>
              <a:rPr lang="en-US" dirty="0"/>
              <a:t>Data Science</a:t>
            </a:r>
          </a:p>
          <a:p>
            <a:pPr lvl="2"/>
            <a:r>
              <a:rPr lang="en-US" dirty="0"/>
              <a:t>Use data to  find several insights/inferences</a:t>
            </a:r>
          </a:p>
          <a:p>
            <a:pPr lvl="2"/>
            <a:r>
              <a:rPr lang="en-US" dirty="0"/>
              <a:t>Suggest the company about certain strategies to increase their profit</a:t>
            </a:r>
          </a:p>
          <a:p>
            <a:pPr lvl="2"/>
            <a:endParaRPr lang="en-US" dirty="0"/>
          </a:p>
          <a:p>
            <a:pPr lvl="2"/>
            <a:endParaRPr lang="en-IN" dirty="0"/>
          </a:p>
        </p:txBody>
      </p:sp>
    </p:spTree>
    <p:extLst>
      <p:ext uri="{BB962C8B-B14F-4D97-AF65-F5344CB8AC3E}">
        <p14:creationId xmlns:p14="http://schemas.microsoft.com/office/powerpoint/2010/main" val="73110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4BF9-5965-4708-83B7-68EBC9E488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1B582F-6444-43B8-8ACB-ACE4C04870CD}"/>
              </a:ext>
            </a:extLst>
          </p:cNvPr>
          <p:cNvSpPr>
            <a:spLocks noGrp="1"/>
          </p:cNvSpPr>
          <p:nvPr>
            <p:ph sz="quarter" idx="1"/>
          </p:nvPr>
        </p:nvSpPr>
        <p:spPr/>
        <p:txBody>
          <a:bodyPr/>
          <a:lstStyle/>
          <a:p>
            <a:endParaRPr lang="en-IN" dirty="0"/>
          </a:p>
        </p:txBody>
      </p:sp>
      <p:pic>
        <p:nvPicPr>
          <p:cNvPr id="5" name="Picture 4">
            <a:extLst>
              <a:ext uri="{FF2B5EF4-FFF2-40B4-BE49-F238E27FC236}">
                <a16:creationId xmlns:a16="http://schemas.microsoft.com/office/drawing/2014/main" id="{614ED9D6-B7DB-4F25-9CF4-349693176A6E}"/>
              </a:ext>
            </a:extLst>
          </p:cNvPr>
          <p:cNvPicPr>
            <a:picLocks noChangeAspect="1"/>
          </p:cNvPicPr>
          <p:nvPr/>
        </p:nvPicPr>
        <p:blipFill>
          <a:blip r:embed="rId2"/>
          <a:stretch>
            <a:fillRect/>
          </a:stretch>
        </p:blipFill>
        <p:spPr>
          <a:xfrm>
            <a:off x="333514" y="77724"/>
            <a:ext cx="5523947" cy="2938654"/>
          </a:xfrm>
          <a:prstGeom prst="rect">
            <a:avLst/>
          </a:prstGeom>
        </p:spPr>
      </p:pic>
      <p:pic>
        <p:nvPicPr>
          <p:cNvPr id="7" name="Picture 6">
            <a:extLst>
              <a:ext uri="{FF2B5EF4-FFF2-40B4-BE49-F238E27FC236}">
                <a16:creationId xmlns:a16="http://schemas.microsoft.com/office/drawing/2014/main" id="{DF2FBE00-DA88-4EFE-A9E7-D1EDE22F242A}"/>
              </a:ext>
            </a:extLst>
          </p:cNvPr>
          <p:cNvPicPr>
            <a:picLocks noChangeAspect="1"/>
          </p:cNvPicPr>
          <p:nvPr/>
        </p:nvPicPr>
        <p:blipFill>
          <a:blip r:embed="rId3"/>
          <a:stretch>
            <a:fillRect/>
          </a:stretch>
        </p:blipFill>
        <p:spPr>
          <a:xfrm>
            <a:off x="5857462" y="77723"/>
            <a:ext cx="6063128" cy="2869639"/>
          </a:xfrm>
          <a:prstGeom prst="rect">
            <a:avLst/>
          </a:prstGeom>
        </p:spPr>
      </p:pic>
      <p:pic>
        <p:nvPicPr>
          <p:cNvPr id="9" name="Picture 8">
            <a:extLst>
              <a:ext uri="{FF2B5EF4-FFF2-40B4-BE49-F238E27FC236}">
                <a16:creationId xmlns:a16="http://schemas.microsoft.com/office/drawing/2014/main" id="{CC171F1F-2B08-4DB3-B8AA-8968853265B1}"/>
              </a:ext>
            </a:extLst>
          </p:cNvPr>
          <p:cNvPicPr>
            <a:picLocks noChangeAspect="1"/>
          </p:cNvPicPr>
          <p:nvPr/>
        </p:nvPicPr>
        <p:blipFill>
          <a:blip r:embed="rId4"/>
          <a:stretch>
            <a:fillRect/>
          </a:stretch>
        </p:blipFill>
        <p:spPr>
          <a:xfrm>
            <a:off x="2205649" y="3198939"/>
            <a:ext cx="6276975" cy="3457575"/>
          </a:xfrm>
          <a:prstGeom prst="rect">
            <a:avLst/>
          </a:prstGeom>
        </p:spPr>
      </p:pic>
    </p:spTree>
    <p:extLst>
      <p:ext uri="{BB962C8B-B14F-4D97-AF65-F5344CB8AC3E}">
        <p14:creationId xmlns:p14="http://schemas.microsoft.com/office/powerpoint/2010/main" val="4106370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636A-B011-40B7-B8FE-C3DC28F772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A967A7-D237-40EB-AD77-9E2E1C52E56D}"/>
              </a:ext>
            </a:extLst>
          </p:cNvPr>
          <p:cNvSpPr>
            <a:spLocks noGrp="1"/>
          </p:cNvSpPr>
          <p:nvPr>
            <p:ph sz="quarter" idx="1"/>
          </p:nvPr>
        </p:nvSpPr>
        <p:spPr/>
        <p:txBody>
          <a:bodyPr/>
          <a:lstStyle/>
          <a:p>
            <a:endParaRPr lang="en-IN"/>
          </a:p>
        </p:txBody>
      </p:sp>
      <p:pic>
        <p:nvPicPr>
          <p:cNvPr id="5" name="Picture 4">
            <a:extLst>
              <a:ext uri="{FF2B5EF4-FFF2-40B4-BE49-F238E27FC236}">
                <a16:creationId xmlns:a16="http://schemas.microsoft.com/office/drawing/2014/main" id="{9DDB2F8F-CAE0-4AAB-9A19-54B5CC11E386}"/>
              </a:ext>
            </a:extLst>
          </p:cNvPr>
          <p:cNvPicPr>
            <a:picLocks noChangeAspect="1"/>
          </p:cNvPicPr>
          <p:nvPr/>
        </p:nvPicPr>
        <p:blipFill>
          <a:blip r:embed="rId2"/>
          <a:stretch>
            <a:fillRect/>
          </a:stretch>
        </p:blipFill>
        <p:spPr>
          <a:xfrm>
            <a:off x="1060380" y="384048"/>
            <a:ext cx="10133916" cy="5897482"/>
          </a:xfrm>
          <a:prstGeom prst="rect">
            <a:avLst/>
          </a:prstGeom>
        </p:spPr>
      </p:pic>
    </p:spTree>
    <p:extLst>
      <p:ext uri="{BB962C8B-B14F-4D97-AF65-F5344CB8AC3E}">
        <p14:creationId xmlns:p14="http://schemas.microsoft.com/office/powerpoint/2010/main" val="4199257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6DD-9A2B-492E-8B42-FD432B21530B}"/>
              </a:ext>
            </a:extLst>
          </p:cNvPr>
          <p:cNvSpPr>
            <a:spLocks noGrp="1"/>
          </p:cNvSpPr>
          <p:nvPr>
            <p:ph type="title"/>
          </p:nvPr>
        </p:nvSpPr>
        <p:spPr>
          <a:xfrm>
            <a:off x="609598" y="0"/>
            <a:ext cx="10681252" cy="954157"/>
          </a:xfrm>
        </p:spPr>
        <p:txBody>
          <a:bodyPr>
            <a:normAutofit fontScale="90000"/>
          </a:bodyPr>
          <a:lstStyle/>
          <a:p>
            <a:pPr algn="ctr"/>
            <a:r>
              <a:rPr lang="en-US" altLang="en-US" sz="4400" dirty="0"/>
              <a:t>Basic Statistical Descriptions of Data</a:t>
            </a:r>
            <a:endParaRPr lang="en-IN" dirty="0"/>
          </a:p>
        </p:txBody>
      </p:sp>
      <p:sp>
        <p:nvSpPr>
          <p:cNvPr id="3" name="Content Placeholder 2">
            <a:extLst>
              <a:ext uri="{FF2B5EF4-FFF2-40B4-BE49-F238E27FC236}">
                <a16:creationId xmlns:a16="http://schemas.microsoft.com/office/drawing/2014/main" id="{F9145641-B310-4E88-A0E1-5D0A0575CBE4}"/>
              </a:ext>
            </a:extLst>
          </p:cNvPr>
          <p:cNvSpPr>
            <a:spLocks noGrp="1"/>
          </p:cNvSpPr>
          <p:nvPr>
            <p:ph sz="quarter" idx="1"/>
          </p:nvPr>
        </p:nvSpPr>
        <p:spPr>
          <a:xfrm>
            <a:off x="397565" y="954157"/>
            <a:ext cx="10893285" cy="5519795"/>
          </a:xfrm>
        </p:spPr>
        <p:txBody>
          <a:bodyPr>
            <a:normAutofit fontScale="92500" lnSpcReduction="10000"/>
          </a:bodyPr>
          <a:lstStyle/>
          <a:p>
            <a:r>
              <a:rPr lang="en-US" dirty="0"/>
              <a:t>It is a science concerned with developing and studying models for collecting, analysing, interpreting and presenting data</a:t>
            </a:r>
          </a:p>
          <a:p>
            <a:r>
              <a:rPr lang="en-US" dirty="0"/>
              <a:t>Why- To extract information and knowledge</a:t>
            </a:r>
          </a:p>
          <a:p>
            <a:pPr lvl="1"/>
            <a:r>
              <a:rPr lang="en-US" sz="2400" dirty="0"/>
              <a:t>To get overall picture of the data, basic </a:t>
            </a:r>
            <a:r>
              <a:rPr lang="en-US" altLang="en-US" sz="2400" dirty="0"/>
              <a:t>Statistical Descriptions are used in data Analysis</a:t>
            </a:r>
            <a:endParaRPr lang="en-IN" altLang="en-US" sz="2400" dirty="0"/>
          </a:p>
          <a:p>
            <a:pPr lvl="1"/>
            <a:r>
              <a:rPr lang="en-IN" altLang="en-US" sz="2400" dirty="0"/>
              <a:t>Statistical metrics can tell us if there are issues exist as extreme outliers and large deviation in the values of attributes</a:t>
            </a:r>
          </a:p>
          <a:p>
            <a:pPr lvl="2"/>
            <a:r>
              <a:rPr lang="en-IN" altLang="en-US" sz="2400" dirty="0"/>
              <a:t>Outliers:</a:t>
            </a:r>
          </a:p>
          <a:p>
            <a:pPr lvl="3"/>
            <a:r>
              <a:rPr lang="en-IN" altLang="en-US" sz="2400" dirty="0"/>
              <a:t>Data values differs significantly from other values</a:t>
            </a:r>
          </a:p>
          <a:p>
            <a:pPr lvl="3"/>
            <a:r>
              <a:rPr lang="en-IN" altLang="en-US" sz="2400" dirty="0"/>
              <a:t>It affects the mean value of the data but little effect on median and mode.</a:t>
            </a:r>
          </a:p>
          <a:p>
            <a:pPr lvl="3"/>
            <a:endParaRPr lang="en-IN" altLang="en-US" sz="2400" dirty="0"/>
          </a:p>
          <a:p>
            <a:pPr marL="1005788" lvl="3" indent="0">
              <a:buNone/>
            </a:pPr>
            <a:r>
              <a:rPr lang="en-IN" altLang="en-US" sz="2400" dirty="0">
                <a:solidFill>
                  <a:srgbClr val="FF0000"/>
                </a:solidFill>
              </a:rPr>
              <a:t>Who is the best batsman in the world in the time period 2010 to 2020?</a:t>
            </a:r>
          </a:p>
          <a:p>
            <a:pPr marL="1005788" lvl="3" indent="0">
              <a:buNone/>
            </a:pPr>
            <a:r>
              <a:rPr lang="en-US" altLang="en-US" sz="2400" dirty="0">
                <a:solidFill>
                  <a:srgbClr val="FF0000"/>
                </a:solidFill>
              </a:rPr>
              <a:t>Batting strike rate (s/r) is defined for a batsman as the average number of runs scored per 100 balls faced. The higher the strike rate, the more effective a batsman is at scoring quickly.</a:t>
            </a:r>
            <a:endParaRPr lang="en-IN" altLang="en-US" sz="2400" dirty="0">
              <a:solidFill>
                <a:srgbClr val="FF0000"/>
              </a:solidFill>
            </a:endParaRPr>
          </a:p>
        </p:txBody>
      </p:sp>
      <p:sp>
        <p:nvSpPr>
          <p:cNvPr id="4" name="Slide Number Placeholder 3">
            <a:extLst>
              <a:ext uri="{FF2B5EF4-FFF2-40B4-BE49-F238E27FC236}">
                <a16:creationId xmlns:a16="http://schemas.microsoft.com/office/drawing/2014/main" id="{689A21B4-4C72-408E-8A64-0E7ACD5B3865}"/>
              </a:ext>
            </a:extLst>
          </p:cNvPr>
          <p:cNvSpPr>
            <a:spLocks noGrp="1"/>
          </p:cNvSpPr>
          <p:nvPr>
            <p:ph type="sldNum" sz="quarter" idx="15"/>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422656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a:t>Getting to Know Your Data</a:t>
            </a:r>
          </a:p>
        </p:txBody>
      </p:sp>
      <p:sp>
        <p:nvSpPr>
          <p:cNvPr id="16388" name="Rectangle 3"/>
          <p:cNvSpPr>
            <a:spLocks noGrp="1" noChangeArrowheads="1"/>
          </p:cNvSpPr>
          <p:nvPr>
            <p:ph sz="quarter" idx="1"/>
          </p:nvPr>
        </p:nvSpPr>
        <p:spPr>
          <a:xfrm>
            <a:off x="663388" y="1294960"/>
            <a:ext cx="10865223" cy="5257800"/>
          </a:xfrm>
        </p:spPr>
        <p:txBody>
          <a:bodyPr/>
          <a:lstStyle/>
          <a:p>
            <a:pPr>
              <a:lnSpc>
                <a:spcPct val="200000"/>
              </a:lnSpc>
            </a:pPr>
            <a:r>
              <a:rPr lang="en-US" altLang="en-US" sz="3200" dirty="0"/>
              <a:t>Types of Data Sets</a:t>
            </a:r>
          </a:p>
          <a:p>
            <a:pPr>
              <a:lnSpc>
                <a:spcPct val="200000"/>
              </a:lnSpc>
            </a:pPr>
            <a:r>
              <a:rPr lang="en-US" altLang="en-US" sz="3200" dirty="0"/>
              <a:t>Important Characteristics of Structured Data</a:t>
            </a:r>
          </a:p>
          <a:p>
            <a:pPr>
              <a:lnSpc>
                <a:spcPct val="200000"/>
              </a:lnSpc>
            </a:pPr>
            <a:r>
              <a:rPr lang="en-US" altLang="en-US" sz="3200" dirty="0"/>
              <a:t>Data Objects and Attribute Types</a:t>
            </a:r>
          </a:p>
          <a:p>
            <a:pPr>
              <a:lnSpc>
                <a:spcPct val="200000"/>
              </a:lnSpc>
            </a:pPr>
            <a:r>
              <a:rPr lang="en-US" altLang="en-US" sz="3200" dirty="0"/>
              <a:t>Basic Statistical Descriptions of Data</a:t>
            </a:r>
          </a:p>
        </p:txBody>
      </p:sp>
      <p:sp>
        <p:nvSpPr>
          <p:cNvPr id="2" name="Slide Number Placeholder 1">
            <a:extLst>
              <a:ext uri="{FF2B5EF4-FFF2-40B4-BE49-F238E27FC236}">
                <a16:creationId xmlns:a16="http://schemas.microsoft.com/office/drawing/2014/main" id="{21A64995-7F4C-466C-BB0D-DDBB8668EBA9}"/>
              </a:ext>
            </a:extLst>
          </p:cNvPr>
          <p:cNvSpPr>
            <a:spLocks noGrp="1"/>
          </p:cNvSpPr>
          <p:nvPr>
            <p:ph type="sldNum" sz="quarter" idx="15"/>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065106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FD43-8361-4F78-B7B0-CFB1E4CD8FFD}"/>
              </a:ext>
            </a:extLst>
          </p:cNvPr>
          <p:cNvSpPr>
            <a:spLocks noGrp="1"/>
          </p:cNvSpPr>
          <p:nvPr>
            <p:ph type="title"/>
          </p:nvPr>
        </p:nvSpPr>
        <p:spPr>
          <a:xfrm>
            <a:off x="609599" y="274638"/>
            <a:ext cx="10561983" cy="1143000"/>
          </a:xfrm>
        </p:spPr>
        <p:txBody>
          <a:bodyPr>
            <a:normAutofit fontScale="90000"/>
          </a:bodyPr>
          <a:lstStyle/>
          <a:p>
            <a:r>
              <a:rPr lang="en-US" altLang="en-US" sz="4400" dirty="0"/>
              <a:t>Basic Statistical Descriptions of Data</a:t>
            </a:r>
            <a:endParaRPr lang="en-IN" dirty="0"/>
          </a:p>
        </p:txBody>
      </p:sp>
      <p:sp>
        <p:nvSpPr>
          <p:cNvPr id="3" name="Content Placeholder 2">
            <a:extLst>
              <a:ext uri="{FF2B5EF4-FFF2-40B4-BE49-F238E27FC236}">
                <a16:creationId xmlns:a16="http://schemas.microsoft.com/office/drawing/2014/main" id="{C25BD113-A87B-4A41-B93A-9B224F519B6C}"/>
              </a:ext>
            </a:extLst>
          </p:cNvPr>
          <p:cNvSpPr>
            <a:spLocks noGrp="1"/>
          </p:cNvSpPr>
          <p:nvPr>
            <p:ph sz="quarter" idx="1"/>
          </p:nvPr>
        </p:nvSpPr>
        <p:spPr>
          <a:xfrm>
            <a:off x="609599" y="1600200"/>
            <a:ext cx="10774017" cy="4873752"/>
          </a:xfrm>
        </p:spPr>
        <p:txBody>
          <a:bodyPr>
            <a:normAutofit/>
          </a:bodyPr>
          <a:lstStyle/>
          <a:p>
            <a:r>
              <a:rPr lang="en-US" dirty="0"/>
              <a:t>What</a:t>
            </a:r>
          </a:p>
          <a:p>
            <a:pPr lvl="1"/>
            <a:r>
              <a:rPr lang="en-IN" sz="2400" dirty="0"/>
              <a:t>Measure of central tendency</a:t>
            </a:r>
          </a:p>
          <a:p>
            <a:pPr lvl="2"/>
            <a:r>
              <a:rPr lang="en-IN" sz="2400" dirty="0"/>
              <a:t>Mean, Median and mode</a:t>
            </a:r>
          </a:p>
          <a:p>
            <a:pPr lvl="2"/>
            <a:r>
              <a:rPr lang="en-IN" sz="2400" dirty="0"/>
              <a:t>Location of the centre of a data distribution</a:t>
            </a:r>
          </a:p>
          <a:p>
            <a:pPr lvl="2"/>
            <a:r>
              <a:rPr lang="en-IN" sz="2400" dirty="0"/>
              <a:t>Where do most of the attribute values fall?</a:t>
            </a:r>
          </a:p>
          <a:p>
            <a:pPr lvl="1"/>
            <a:r>
              <a:rPr lang="en-IN" sz="2400" dirty="0"/>
              <a:t>Dispersion Measure</a:t>
            </a:r>
          </a:p>
          <a:p>
            <a:pPr lvl="2"/>
            <a:r>
              <a:rPr lang="en-IN" sz="2400" dirty="0"/>
              <a:t>Range, quartiles, inter quartile range, five number summary and box plots , variance and standard deviation</a:t>
            </a:r>
          </a:p>
          <a:p>
            <a:pPr lvl="2"/>
            <a:r>
              <a:rPr lang="en-IN" sz="2400" dirty="0"/>
              <a:t>It describes how are the data spread out.</a:t>
            </a:r>
          </a:p>
          <a:p>
            <a:pPr lvl="2"/>
            <a:endParaRPr lang="en-IN" sz="2400" dirty="0"/>
          </a:p>
        </p:txBody>
      </p:sp>
      <p:sp>
        <p:nvSpPr>
          <p:cNvPr id="4" name="Slide Number Placeholder 3">
            <a:extLst>
              <a:ext uri="{FF2B5EF4-FFF2-40B4-BE49-F238E27FC236}">
                <a16:creationId xmlns:a16="http://schemas.microsoft.com/office/drawing/2014/main" id="{38FFC851-576F-4E52-8E15-8F6F237B00A8}"/>
              </a:ext>
            </a:extLst>
          </p:cNvPr>
          <p:cNvSpPr>
            <a:spLocks noGrp="1"/>
          </p:cNvSpPr>
          <p:nvPr>
            <p:ph type="sldNum" sz="quarter" idx="15"/>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220178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Descriptive Statistics</a:t>
            </a:r>
            <a:endParaRPr lang="en-IN" dirty="0"/>
          </a:p>
        </p:txBody>
      </p:sp>
      <p:sp>
        <p:nvSpPr>
          <p:cNvPr id="3" name="Slide Number Placeholder 2">
            <a:extLst>
              <a:ext uri="{FF2B5EF4-FFF2-40B4-BE49-F238E27FC236}">
                <a16:creationId xmlns:a16="http://schemas.microsoft.com/office/drawing/2014/main" id="{46D82514-CFA6-4A8F-A460-223533FB41A1}"/>
              </a:ext>
            </a:extLst>
          </p:cNvPr>
          <p:cNvSpPr>
            <a:spLocks noGrp="1"/>
          </p:cNvSpPr>
          <p:nvPr>
            <p:ph type="sldNum" sz="quarter" idx="15"/>
          </p:nvPr>
        </p:nvSpPr>
        <p:spPr/>
        <p:txBody>
          <a:bodyPr/>
          <a:lstStyle/>
          <a:p>
            <a:fld id="{B6F15528-21DE-4FAA-801E-634DDDAF4B2B}" type="slidenum">
              <a:rPr lang="en-US" smtClean="0"/>
              <a:pPr/>
              <a:t>31</a:t>
            </a:fld>
            <a:endParaRPr lang="en-US"/>
          </a:p>
        </p:txBody>
      </p:sp>
      <p:pic>
        <p:nvPicPr>
          <p:cNvPr id="4" name="Picture 3"/>
          <p:cNvPicPr>
            <a:picLocks noChangeAspect="1"/>
          </p:cNvPicPr>
          <p:nvPr/>
        </p:nvPicPr>
        <p:blipFill>
          <a:blip r:embed="rId2"/>
          <a:stretch>
            <a:fillRect/>
          </a:stretch>
        </p:blipFill>
        <p:spPr>
          <a:xfrm>
            <a:off x="609600" y="1454565"/>
            <a:ext cx="10494194" cy="4879974"/>
          </a:xfrm>
          <a:prstGeom prst="rect">
            <a:avLst/>
          </a:prstGeom>
        </p:spPr>
      </p:pic>
    </p:spTree>
    <p:extLst>
      <p:ext uri="{BB962C8B-B14F-4D97-AF65-F5344CB8AC3E}">
        <p14:creationId xmlns:p14="http://schemas.microsoft.com/office/powerpoint/2010/main" val="16102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95131" y="0"/>
            <a:ext cx="9144000" cy="596348"/>
          </a:xfrm>
        </p:spPr>
        <p:txBody>
          <a:bodyPr/>
          <a:lstStyle/>
          <a:p>
            <a:pPr eaLnBrk="1" hangingPunct="1"/>
            <a:r>
              <a:rPr lang="en-US" altLang="en-US" dirty="0"/>
              <a:t>Basic Statistical Descriptions of Data</a:t>
            </a:r>
          </a:p>
        </p:txBody>
      </p:sp>
      <p:sp>
        <p:nvSpPr>
          <p:cNvPr id="17412" name="Rectangle 3"/>
          <p:cNvSpPr>
            <a:spLocks noGrp="1" noChangeArrowheads="1"/>
          </p:cNvSpPr>
          <p:nvPr>
            <p:ph sz="quarter" idx="1"/>
          </p:nvPr>
        </p:nvSpPr>
        <p:spPr>
          <a:xfrm>
            <a:off x="176639" y="537661"/>
            <a:ext cx="10928684" cy="848729"/>
          </a:xfrm>
        </p:spPr>
        <p:txBody>
          <a:bodyPr>
            <a:normAutofit fontScale="85000" lnSpcReduction="10000"/>
          </a:bodyPr>
          <a:lstStyle/>
          <a:p>
            <a:pPr eaLnBrk="1" hangingPunct="1">
              <a:buSzPct val="80000"/>
            </a:pPr>
            <a:r>
              <a:rPr lang="en-US" altLang="en-US" sz="2400" u="sng" dirty="0"/>
              <a:t>Motivation</a:t>
            </a:r>
          </a:p>
          <a:p>
            <a:pPr lvl="1" eaLnBrk="1" hangingPunct="1">
              <a:buSzPct val="80000"/>
            </a:pPr>
            <a:r>
              <a:rPr lang="en-US" altLang="en-US" sz="2400" b="1" dirty="0">
                <a:solidFill>
                  <a:srgbClr val="FF0000"/>
                </a:solidFill>
              </a:rPr>
              <a:t>To better understand the data: central tendency, variation and spread</a:t>
            </a:r>
          </a:p>
        </p:txBody>
      </p:sp>
      <p:sp>
        <p:nvSpPr>
          <p:cNvPr id="2" name="Slide Number Placeholder 1">
            <a:extLst>
              <a:ext uri="{FF2B5EF4-FFF2-40B4-BE49-F238E27FC236}">
                <a16:creationId xmlns:a16="http://schemas.microsoft.com/office/drawing/2014/main" id="{A9805C2C-85D1-4A4D-9322-E8575DCCBB44}"/>
              </a:ext>
            </a:extLst>
          </p:cNvPr>
          <p:cNvSpPr>
            <a:spLocks noGrp="1"/>
          </p:cNvSpPr>
          <p:nvPr>
            <p:ph type="sldNum" sz="quarter" idx="15"/>
          </p:nvPr>
        </p:nvSpPr>
        <p:spPr/>
        <p:txBody>
          <a:bodyPr/>
          <a:lstStyle/>
          <a:p>
            <a:fld id="{B6F15528-21DE-4FAA-801E-634DDDAF4B2B}" type="slidenum">
              <a:rPr lang="en-US" smtClean="0"/>
              <a:pPr/>
              <a:t>32</a:t>
            </a:fld>
            <a:endParaRPr lang="en-US"/>
          </a:p>
        </p:txBody>
      </p:sp>
      <p:sp>
        <p:nvSpPr>
          <p:cNvPr id="5" name="Rectangle 3"/>
          <p:cNvSpPr txBox="1">
            <a:spLocks noChangeArrowheads="1"/>
          </p:cNvSpPr>
          <p:nvPr/>
        </p:nvSpPr>
        <p:spPr>
          <a:xfrm>
            <a:off x="176640" y="1365127"/>
            <a:ext cx="7827674"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b="1" u="sng" dirty="0"/>
              <a:t>Data dispersion characteristics</a:t>
            </a:r>
            <a:r>
              <a:rPr lang="en-US" altLang="en-US" sz="2400" b="1" dirty="0"/>
              <a:t> </a:t>
            </a:r>
          </a:p>
          <a:p>
            <a:pPr lvl="1"/>
            <a:r>
              <a:rPr lang="en-US" altLang="en-US" sz="2400" b="1" dirty="0">
                <a:solidFill>
                  <a:srgbClr val="FF0000"/>
                </a:solidFill>
              </a:rPr>
              <a:t>Median, max, min, quantiles, outliers, variance</a:t>
            </a:r>
            <a:r>
              <a:rPr lang="en-US" altLang="en-US" sz="2400" dirty="0"/>
              <a:t>, ...</a:t>
            </a:r>
          </a:p>
          <a:p>
            <a:r>
              <a:rPr lang="en-US" altLang="en-US" sz="2400" u="sng" dirty="0"/>
              <a:t>Numerical dimensions</a:t>
            </a:r>
            <a:r>
              <a:rPr lang="en-US" altLang="en-US" sz="2400" dirty="0"/>
              <a:t> correspond to sorted intervals</a:t>
            </a:r>
          </a:p>
          <a:p>
            <a:pPr lvl="1"/>
            <a:r>
              <a:rPr lang="en-US" altLang="en-US" sz="2400" b="1" dirty="0"/>
              <a:t>Data dispersion</a:t>
            </a:r>
            <a:r>
              <a:rPr lang="en-US" altLang="en-US" sz="2400" dirty="0"/>
              <a:t>: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203" y="1386390"/>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normAutofit fontScale="92500" lnSpcReduction="10000"/>
          </a:bodyPr>
          <a:lstStyle/>
          <a:p>
            <a:pPr eaLnBrk="1" hangingPunct="1">
              <a:spcBef>
                <a:spcPts val="400"/>
              </a:spcBef>
              <a:buSzPct val="80000"/>
            </a:pPr>
            <a:r>
              <a:rPr lang="en-US" altLang="en-US" b="1" u="sng" dirty="0">
                <a:solidFill>
                  <a:srgbClr val="FF0000"/>
                </a:solidFill>
              </a:rPr>
              <a:t>Mean (algebraic measure) (sample vs. population</a:t>
            </a:r>
            <a:r>
              <a:rPr lang="en-US" altLang="en-US" b="1" u="sng" dirty="0">
                <a:solidFill>
                  <a:srgbClr val="FF0000"/>
                </a:solidFill>
                <a:latin typeface="Calibri" panose="020F0502020204030204" pitchFamily="34" charset="0"/>
              </a:rPr>
              <a:t>):</a:t>
            </a:r>
          </a:p>
          <a:p>
            <a:pPr lvl="1" eaLnBrk="1" hangingPunct="1">
              <a:spcBef>
                <a:spcPts val="400"/>
              </a:spcBef>
              <a:buSzPct val="80000"/>
              <a:buFont typeface="Wingdings" panose="05000000000000000000" pitchFamily="2" charset="2"/>
              <a:buNone/>
            </a:pPr>
            <a:r>
              <a:rPr lang="en-US" altLang="en-US" sz="2400" dirty="0"/>
              <a:t>Note: n is sample size and N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b="1" u="sng" dirty="0">
                <a:solidFill>
                  <a:srgbClr val="FF0000"/>
                </a:solidFill>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endParaRPr lang="en-US" altLang="en-US" b="1" u="sng" dirty="0">
              <a:solidFill>
                <a:srgbClr val="FF0000"/>
              </a:solidFill>
            </a:endParaRPr>
          </a:p>
          <a:p>
            <a:pPr>
              <a:spcBef>
                <a:spcPts val="400"/>
              </a:spcBef>
            </a:pPr>
            <a:r>
              <a:rPr lang="en-US" altLang="en-US" b="1" u="sng" dirty="0">
                <a:solidFill>
                  <a:srgbClr val="FF0000"/>
                </a:solidFill>
              </a:rPr>
              <a:t>Trimmed mean: </a:t>
            </a:r>
          </a:p>
          <a:p>
            <a:pPr marL="0" indent="0">
              <a:spcBef>
                <a:spcPts val="400"/>
              </a:spcBef>
              <a:buNone/>
            </a:pPr>
            <a:endParaRPr lang="en-US" altLang="en-US" b="1" u="sng" dirty="0">
              <a:solidFill>
                <a:srgbClr val="FF0000"/>
              </a:solidFill>
            </a:endParaRPr>
          </a:p>
          <a:p>
            <a:pPr lvl="1">
              <a:spcBef>
                <a:spcPts val="400"/>
              </a:spcBef>
            </a:pPr>
            <a:r>
              <a:rPr lang="en-US" altLang="en-US" sz="2400" dirty="0"/>
              <a:t>Chopping extreme values (e.g., Olympics gymnastics score computation)</a:t>
            </a:r>
          </a:p>
        </p:txBody>
      </p:sp>
      <p:graphicFrame>
        <p:nvGraphicFramePr>
          <p:cNvPr id="18441" name="Object 8"/>
          <p:cNvGraphicFramePr>
            <a:graphicFrameLocks noGrp="1" noChangeAspect="1"/>
          </p:cNvGraphicFramePr>
          <p:nvPr>
            <p:ph sz="half" idx="2"/>
          </p:nvPr>
        </p:nvGraphicFramePr>
        <p:xfrm>
          <a:off x="6111875" y="2209800"/>
          <a:ext cx="1654175" cy="1196975"/>
        </p:xfrm>
        <a:graphic>
          <a:graphicData uri="http://schemas.openxmlformats.org/presentationml/2006/ole">
            <mc:AlternateContent xmlns:mc="http://schemas.openxmlformats.org/markup-compatibility/2006">
              <mc:Choice xmlns:v="urn:schemas-microsoft-com:vml" Requires="v">
                <p:oleObj name="Equation" r:id="rId3" imgW="596900" imgH="431800" progId="Equation.3">
                  <p:embed/>
                </p:oleObj>
              </mc:Choice>
              <mc:Fallback>
                <p:oleObj name="Equation" r:id="rId3" imgW="596900" imgH="431800" progId="Equation.3">
                  <p:embed/>
                  <p:pic>
                    <p:nvPicPr>
                      <p:cNvPr id="18441"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75" y="2209800"/>
                        <a:ext cx="1654175"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C313E825-83B0-4A4D-A457-2C5B63CC68DD}"/>
              </a:ext>
            </a:extLst>
          </p:cNvPr>
          <p:cNvSpPr>
            <a:spLocks noGrp="1"/>
          </p:cNvSpPr>
          <p:nvPr>
            <p:ph type="sldNum" sz="quarter" idx="10"/>
          </p:nvPr>
        </p:nvSpPr>
        <p:spPr/>
        <p:txBody>
          <a:bodyPr/>
          <a:lstStyle/>
          <a:p>
            <a:fld id="{5D5C0945-3C12-41E7-B090-1D5BB38CB1A8}" type="slidenum">
              <a:rPr lang="en-US" altLang="en-US" smtClean="0"/>
              <a:pPr/>
              <a:t>33</a:t>
            </a:fld>
            <a:endParaRPr lang="en-US" altLang="en-US"/>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name="Microsoft Equation 3.0" r:id="rId5" imgW="710891" imgH="431613" progId="Equation.3">
                  <p:embed/>
                </p:oleObj>
              </mc:Choice>
              <mc:Fallback>
                <p:oleObj name="Microsoft Equation 3.0" r:id="rId5" imgW="710891" imgH="431613" progId="Equation.3">
                  <p:embed/>
                  <p:pic>
                    <p:nvPicPr>
                      <p:cNvPr id="1843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name="Equation" r:id="rId7" imgW="749300" imgH="838200" progId="Equation.3">
                  <p:embed/>
                </p:oleObj>
              </mc:Choice>
              <mc:Fallback>
                <p:oleObj name="Equation" r:id="rId7" imgW="749300" imgH="838200" progId="Equation.3">
                  <p:embed/>
                  <p:pic>
                    <p:nvPicPr>
                      <p:cNvPr id="1843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5" name="Content Placeholder 4"/>
          <p:cNvSpPr>
            <a:spLocks noGrp="1"/>
          </p:cNvSpPr>
          <p:nvPr>
            <p:ph sz="quarter" idx="1"/>
          </p:nvPr>
        </p:nvSpPr>
        <p:spPr>
          <a:xfrm>
            <a:off x="609599" y="1600200"/>
            <a:ext cx="10893287" cy="4873752"/>
          </a:xfrm>
        </p:spPr>
        <p:txBody>
          <a:bodyPr>
            <a:normAutofit/>
          </a:bodyPr>
          <a:lstStyle/>
          <a:p>
            <a:pPr marL="514350" indent="-514350"/>
            <a:r>
              <a:rPr lang="en-US" sz="2800" dirty="0"/>
              <a:t>Suppose we have the following values for salary(in thousands of dollars), shown in increasing order: </a:t>
            </a:r>
          </a:p>
          <a:p>
            <a:pPr lvl="2"/>
            <a:r>
              <a:rPr lang="en-US" sz="2800" dirty="0"/>
              <a:t>30, 31, 47, 50, 52, 52, 56, 60, 63, 70, 70</a:t>
            </a:r>
          </a:p>
          <a:p>
            <a:pPr>
              <a:buNone/>
            </a:pPr>
            <a:endParaRPr lang="en-US" sz="2800" dirty="0"/>
          </a:p>
          <a:p>
            <a:pPr>
              <a:buNone/>
            </a:pPr>
            <a:endParaRPr lang="en-US" sz="2800" dirty="0"/>
          </a:p>
          <a:p>
            <a:pPr>
              <a:buNone/>
            </a:pPr>
            <a:r>
              <a:rPr lang="en-US" sz="2800" dirty="0"/>
              <a:t>Estimated Mean = (30+31+47+50+52+52+56+60+63+70+70)/11 </a:t>
            </a:r>
          </a:p>
          <a:p>
            <a:pPr>
              <a:buNone/>
            </a:pPr>
            <a:r>
              <a:rPr lang="en-US" sz="2800" dirty="0"/>
              <a:t>                              = 581/11 </a:t>
            </a:r>
          </a:p>
          <a:p>
            <a:pPr>
              <a:buNone/>
            </a:pPr>
            <a:r>
              <a:rPr lang="en-US" sz="2800" dirty="0"/>
              <a:t>                              = 52.81</a:t>
            </a:r>
            <a:endParaRPr lang="en-IN" sz="2800" dirty="0"/>
          </a:p>
        </p:txBody>
      </p:sp>
      <p:sp>
        <p:nvSpPr>
          <p:cNvPr id="2" name="Slide Number Placeholder 1">
            <a:extLst>
              <a:ext uri="{FF2B5EF4-FFF2-40B4-BE49-F238E27FC236}">
                <a16:creationId xmlns:a16="http://schemas.microsoft.com/office/drawing/2014/main" id="{538FB1BE-A9CA-47A4-AC74-F7CDBCD8B6F8}"/>
              </a:ext>
            </a:extLst>
          </p:cNvPr>
          <p:cNvSpPr>
            <a:spLocks noGrp="1"/>
          </p:cNvSpPr>
          <p:nvPr>
            <p:ph type="sldNum" sz="quarter" idx="15"/>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81591956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9600" y="274638"/>
            <a:ext cx="9956800" cy="759032"/>
          </a:xfrm>
        </p:spPr>
        <p:txBody>
          <a:bodyPr/>
          <a:lstStyle/>
          <a:p>
            <a:r>
              <a:rPr lang="en-US" altLang="en-US" dirty="0"/>
              <a:t>Measuring the Central Tendency:  (1) Mean</a:t>
            </a:r>
            <a:endParaRPr lang="en-IN" dirty="0"/>
          </a:p>
        </p:txBody>
      </p:sp>
      <p:sp>
        <p:nvSpPr>
          <p:cNvPr id="5" name="Slide Number Placeholder 4"/>
          <p:cNvSpPr>
            <a:spLocks noGrp="1"/>
          </p:cNvSpPr>
          <p:nvPr>
            <p:ph type="sldNum" sz="quarter" idx="15"/>
          </p:nvPr>
        </p:nvSpPr>
        <p:spPr>
          <a:xfrm>
            <a:off x="9652000" y="6477000"/>
            <a:ext cx="2540000" cy="381000"/>
          </a:xfrm>
          <a:prstGeom prst="rect">
            <a:avLst/>
          </a:prstGeom>
        </p:spPr>
        <p:txBody>
          <a:bodyPr/>
          <a:lstStyle/>
          <a:p>
            <a:fld id="{5D5C0945-3C12-41E7-B090-1D5BB38CB1A8}" type="slidenum">
              <a:rPr lang="en-US" altLang="en-US" smtClean="0"/>
              <a:pPr/>
              <a:t>35</a:t>
            </a:fld>
            <a:endParaRPr lang="en-US" altLang="en-US"/>
          </a:p>
        </p:txBody>
      </p:sp>
      <p:pic>
        <p:nvPicPr>
          <p:cNvPr id="281602" name="Picture 2"/>
          <p:cNvPicPr>
            <a:picLocks noChangeAspect="1" noChangeArrowheads="1"/>
          </p:cNvPicPr>
          <p:nvPr/>
        </p:nvPicPr>
        <p:blipFill>
          <a:blip r:embed="rId2"/>
          <a:srcRect/>
          <a:stretch>
            <a:fillRect/>
          </a:stretch>
        </p:blipFill>
        <p:spPr bwMode="auto">
          <a:xfrm>
            <a:off x="3852491" y="1905854"/>
            <a:ext cx="7331325" cy="4677508"/>
          </a:xfrm>
          <a:prstGeom prst="rect">
            <a:avLst/>
          </a:prstGeom>
          <a:noFill/>
          <a:ln w="9525">
            <a:noFill/>
            <a:miter lim="800000"/>
            <a:headEnd/>
            <a:tailEnd/>
          </a:ln>
          <a:effectLst/>
        </p:spPr>
      </p:pic>
      <p:sp>
        <p:nvSpPr>
          <p:cNvPr id="7" name="Rectangle 6"/>
          <p:cNvSpPr/>
          <p:nvPr/>
        </p:nvSpPr>
        <p:spPr>
          <a:xfrm>
            <a:off x="1008184" y="1334179"/>
            <a:ext cx="9736016" cy="892552"/>
          </a:xfrm>
          <a:prstGeom prst="rect">
            <a:avLst/>
          </a:prstGeom>
        </p:spPr>
        <p:txBody>
          <a:bodyPr wrap="square">
            <a:spAutoFit/>
          </a:bodyPr>
          <a:lstStyle/>
          <a:p>
            <a:pPr marL="514350" indent="-514350"/>
            <a:r>
              <a:rPr lang="en-US" sz="3200" dirty="0"/>
              <a:t>Compute the mean of the following grouped data: </a:t>
            </a:r>
          </a:p>
          <a:p>
            <a:endParaRPr lang="en-US" sz="2000" dirty="0"/>
          </a:p>
        </p:txBody>
      </p:sp>
      <p:pic>
        <p:nvPicPr>
          <p:cNvPr id="8" name="Picture 1"/>
          <p:cNvPicPr>
            <a:picLocks noChangeAspect="1" noChangeArrowheads="1"/>
          </p:cNvPicPr>
          <p:nvPr/>
        </p:nvPicPr>
        <p:blipFill>
          <a:blip r:embed="rId3"/>
          <a:srcRect/>
          <a:stretch>
            <a:fillRect/>
          </a:stretch>
        </p:blipFill>
        <p:spPr bwMode="auto">
          <a:xfrm>
            <a:off x="609600" y="2371629"/>
            <a:ext cx="3676283" cy="2901462"/>
          </a:xfrm>
          <a:prstGeom prst="rect">
            <a:avLst/>
          </a:prstGeom>
          <a:noFill/>
          <a:ln w="9525">
            <a:noFill/>
            <a:miter lim="800000"/>
            <a:headEnd/>
            <a:tailEnd/>
          </a:ln>
          <a:effec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2" name="Slide Number Placeholder 1">
            <a:extLst>
              <a:ext uri="{FF2B5EF4-FFF2-40B4-BE49-F238E27FC236}">
                <a16:creationId xmlns:a16="http://schemas.microsoft.com/office/drawing/2014/main" id="{731B76B5-F2B5-4D66-9180-28CEE340649C}"/>
              </a:ext>
            </a:extLst>
          </p:cNvPr>
          <p:cNvSpPr>
            <a:spLocks noGrp="1"/>
          </p:cNvSpPr>
          <p:nvPr>
            <p:ph type="sldNum" sz="quarter" idx="10"/>
          </p:nvPr>
        </p:nvSpPr>
        <p:spPr/>
        <p:txBody>
          <a:bodyPr/>
          <a:lstStyle/>
          <a:p>
            <a:fld id="{5D5C0945-3C12-41E7-B090-1D5BB38CB1A8}" type="slidenum">
              <a:rPr lang="en-US" altLang="en-US" smtClean="0"/>
              <a:pPr/>
              <a:t>36</a:t>
            </a:fld>
            <a:endParaRPr lang="en-US" altLang="en-US"/>
          </a:p>
        </p:txBody>
      </p:sp>
      <p:sp>
        <p:nvSpPr>
          <p:cNvPr id="7" name="Rectangle 6"/>
          <p:cNvSpPr/>
          <p:nvPr/>
        </p:nvSpPr>
        <p:spPr>
          <a:xfrm>
            <a:off x="396255" y="959519"/>
            <a:ext cx="10008158" cy="2246769"/>
          </a:xfrm>
          <a:prstGeom prst="rect">
            <a:avLst/>
          </a:prstGeom>
        </p:spPr>
        <p:txBody>
          <a:bodyPr wrap="square">
            <a:spAutoFit/>
          </a:bodyPr>
          <a:lstStyle/>
          <a:p>
            <a:r>
              <a:rPr lang="en-US" sz="2000" dirty="0"/>
              <a:t>A dice was rolled 20 times. On each roll the dice shows a value from 1 to 6.</a:t>
            </a:r>
            <a:br>
              <a:rPr lang="en-US" sz="2000" dirty="0"/>
            </a:br>
            <a:r>
              <a:rPr lang="en-US" sz="2000" dirty="0"/>
              <a:t>The results have been recorded in the table below: </a:t>
            </a:r>
          </a:p>
          <a:p>
            <a:r>
              <a:rPr lang="en-US" sz="2000" dirty="0"/>
              <a:t>As a list   1, 1, 1, 2, 2, 2, 2, 2, 3, 3, 4, 4, 4, 4, 5, 5, 5, 6, 6, 6</a:t>
            </a:r>
          </a:p>
          <a:p>
            <a:endParaRPr lang="en-US" sz="2000" dirty="0"/>
          </a:p>
          <a:p>
            <a:r>
              <a:rPr lang="en-US" sz="2000" dirty="0"/>
              <a:t>A frequency table is a shorthand representation of list of data.</a:t>
            </a:r>
          </a:p>
          <a:p>
            <a:endParaRPr lang="en-US" sz="2000" dirty="0"/>
          </a:p>
          <a:p>
            <a:endParaRPr lang="en-US" sz="2000" dirty="0"/>
          </a:p>
        </p:txBody>
      </p:sp>
      <p:graphicFrame>
        <p:nvGraphicFramePr>
          <p:cNvPr id="8" name="Table 7"/>
          <p:cNvGraphicFramePr>
            <a:graphicFrameLocks noGrp="1"/>
          </p:cNvGraphicFramePr>
          <p:nvPr/>
        </p:nvGraphicFramePr>
        <p:xfrm>
          <a:off x="8553350" y="2082165"/>
          <a:ext cx="2211492" cy="2693670"/>
        </p:xfrm>
        <a:graphic>
          <a:graphicData uri="http://schemas.openxmlformats.org/drawingml/2006/table">
            <a:tbl>
              <a:tblPr>
                <a:tableStyleId>{5940675A-B579-460E-94D1-54222C63F5DA}</a:tableStyleId>
              </a:tblPr>
              <a:tblGrid>
                <a:gridCol w="885109">
                  <a:extLst>
                    <a:ext uri="{9D8B030D-6E8A-4147-A177-3AD203B41FA5}">
                      <a16:colId xmlns:a16="http://schemas.microsoft.com/office/drawing/2014/main" val="20000"/>
                    </a:ext>
                  </a:extLst>
                </a:gridCol>
                <a:gridCol w="1326383">
                  <a:extLst>
                    <a:ext uri="{9D8B030D-6E8A-4147-A177-3AD203B41FA5}">
                      <a16:colId xmlns:a16="http://schemas.microsoft.com/office/drawing/2014/main" val="20001"/>
                    </a:ext>
                  </a:extLst>
                </a:gridCol>
              </a:tblGrid>
              <a:tr h="384810">
                <a:tc>
                  <a:txBody>
                    <a:bodyPr/>
                    <a:lstStyle/>
                    <a:p>
                      <a:r>
                        <a:rPr lang="en-US" sz="1900" dirty="0"/>
                        <a:t>Value</a:t>
                      </a:r>
                    </a:p>
                  </a:txBody>
                  <a:tcPr marL="47625" marR="47625" marT="47625" marB="47625" anchor="ctr"/>
                </a:tc>
                <a:tc>
                  <a:txBody>
                    <a:bodyPr/>
                    <a:lstStyle/>
                    <a:p>
                      <a:r>
                        <a:rPr lang="en-US" sz="1900" dirty="0"/>
                        <a:t>Frequency</a:t>
                      </a:r>
                    </a:p>
                  </a:txBody>
                  <a:tcPr marL="47625" marR="47625" marT="47625" marB="47625" anchor="ctr"/>
                </a:tc>
                <a:extLst>
                  <a:ext uri="{0D108BD9-81ED-4DB2-BD59-A6C34878D82A}">
                    <a16:rowId xmlns:a16="http://schemas.microsoft.com/office/drawing/2014/main" val="10000"/>
                  </a:ext>
                </a:extLst>
              </a:tr>
              <a:tr h="384810">
                <a:tc>
                  <a:txBody>
                    <a:bodyPr/>
                    <a:lstStyle/>
                    <a:p>
                      <a:r>
                        <a:rPr lang="en-US" sz="1900" dirty="0"/>
                        <a:t>1</a:t>
                      </a:r>
                    </a:p>
                  </a:txBody>
                  <a:tcPr marL="47625" marR="47625" marT="47625" marB="47625" anchor="ctr"/>
                </a:tc>
                <a:tc>
                  <a:txBody>
                    <a:bodyPr/>
                    <a:lstStyle/>
                    <a:p>
                      <a:r>
                        <a:rPr lang="en-US" sz="1900"/>
                        <a:t>3</a:t>
                      </a:r>
                    </a:p>
                  </a:txBody>
                  <a:tcPr marL="47625" marR="47625" marT="47625" marB="47625" anchor="ctr"/>
                </a:tc>
                <a:extLst>
                  <a:ext uri="{0D108BD9-81ED-4DB2-BD59-A6C34878D82A}">
                    <a16:rowId xmlns:a16="http://schemas.microsoft.com/office/drawing/2014/main" val="10001"/>
                  </a:ext>
                </a:extLst>
              </a:tr>
              <a:tr h="384810">
                <a:tc>
                  <a:txBody>
                    <a:bodyPr/>
                    <a:lstStyle/>
                    <a:p>
                      <a:r>
                        <a:rPr lang="en-US" sz="1900" dirty="0"/>
                        <a:t>2</a:t>
                      </a:r>
                    </a:p>
                  </a:txBody>
                  <a:tcPr marL="47625" marR="47625" marT="47625" marB="47625" anchor="ctr"/>
                </a:tc>
                <a:tc>
                  <a:txBody>
                    <a:bodyPr/>
                    <a:lstStyle/>
                    <a:p>
                      <a:r>
                        <a:rPr lang="en-US" sz="1900" dirty="0"/>
                        <a:t>5</a:t>
                      </a:r>
                    </a:p>
                  </a:txBody>
                  <a:tcPr marL="47625" marR="47625" marT="47625" marB="47625" anchor="ctr"/>
                </a:tc>
                <a:extLst>
                  <a:ext uri="{0D108BD9-81ED-4DB2-BD59-A6C34878D82A}">
                    <a16:rowId xmlns:a16="http://schemas.microsoft.com/office/drawing/2014/main" val="10002"/>
                  </a:ext>
                </a:extLst>
              </a:tr>
              <a:tr h="384810">
                <a:tc>
                  <a:txBody>
                    <a:bodyPr/>
                    <a:lstStyle/>
                    <a:p>
                      <a:r>
                        <a:rPr lang="en-US" sz="1900"/>
                        <a:t>3</a:t>
                      </a:r>
                    </a:p>
                  </a:txBody>
                  <a:tcPr marL="47625" marR="47625" marT="47625" marB="47625" anchor="ctr"/>
                </a:tc>
                <a:tc>
                  <a:txBody>
                    <a:bodyPr/>
                    <a:lstStyle/>
                    <a:p>
                      <a:r>
                        <a:rPr lang="en-US" sz="1900" dirty="0"/>
                        <a:t>2</a:t>
                      </a:r>
                    </a:p>
                  </a:txBody>
                  <a:tcPr marL="47625" marR="47625" marT="47625" marB="47625" anchor="ctr"/>
                </a:tc>
                <a:extLst>
                  <a:ext uri="{0D108BD9-81ED-4DB2-BD59-A6C34878D82A}">
                    <a16:rowId xmlns:a16="http://schemas.microsoft.com/office/drawing/2014/main" val="10003"/>
                  </a:ext>
                </a:extLst>
              </a:tr>
              <a:tr h="384810">
                <a:tc>
                  <a:txBody>
                    <a:bodyPr/>
                    <a:lstStyle/>
                    <a:p>
                      <a:r>
                        <a:rPr lang="en-US" sz="1900"/>
                        <a:t>4</a:t>
                      </a:r>
                    </a:p>
                  </a:txBody>
                  <a:tcPr marL="47625" marR="47625" marT="47625" marB="47625" anchor="ctr"/>
                </a:tc>
                <a:tc>
                  <a:txBody>
                    <a:bodyPr/>
                    <a:lstStyle/>
                    <a:p>
                      <a:r>
                        <a:rPr lang="en-US" sz="1900" dirty="0"/>
                        <a:t>4</a:t>
                      </a:r>
                    </a:p>
                  </a:txBody>
                  <a:tcPr marL="47625" marR="47625" marT="47625" marB="47625" anchor="ctr"/>
                </a:tc>
                <a:extLst>
                  <a:ext uri="{0D108BD9-81ED-4DB2-BD59-A6C34878D82A}">
                    <a16:rowId xmlns:a16="http://schemas.microsoft.com/office/drawing/2014/main" val="10004"/>
                  </a:ext>
                </a:extLst>
              </a:tr>
              <a:tr h="384810">
                <a:tc>
                  <a:txBody>
                    <a:bodyPr/>
                    <a:lstStyle/>
                    <a:p>
                      <a:r>
                        <a:rPr lang="en-US" sz="1900"/>
                        <a:t>5</a:t>
                      </a:r>
                    </a:p>
                  </a:txBody>
                  <a:tcPr marL="47625" marR="47625" marT="47625" marB="47625" anchor="ctr"/>
                </a:tc>
                <a:tc>
                  <a:txBody>
                    <a:bodyPr/>
                    <a:lstStyle/>
                    <a:p>
                      <a:r>
                        <a:rPr lang="en-US" sz="1900" dirty="0"/>
                        <a:t>3</a:t>
                      </a:r>
                    </a:p>
                  </a:txBody>
                  <a:tcPr marL="47625" marR="47625" marT="47625" marB="47625" anchor="ctr"/>
                </a:tc>
                <a:extLst>
                  <a:ext uri="{0D108BD9-81ED-4DB2-BD59-A6C34878D82A}">
                    <a16:rowId xmlns:a16="http://schemas.microsoft.com/office/drawing/2014/main" val="10005"/>
                  </a:ext>
                </a:extLst>
              </a:tr>
              <a:tr h="384810">
                <a:tc>
                  <a:txBody>
                    <a:bodyPr/>
                    <a:lstStyle/>
                    <a:p>
                      <a:r>
                        <a:rPr lang="en-US" sz="1900"/>
                        <a:t>6</a:t>
                      </a:r>
                    </a:p>
                  </a:txBody>
                  <a:tcPr marL="47625" marR="47625" marT="47625" marB="47625" anchor="ctr"/>
                </a:tc>
                <a:tc>
                  <a:txBody>
                    <a:bodyPr/>
                    <a:lstStyle/>
                    <a:p>
                      <a:r>
                        <a:rPr lang="en-US" sz="1900" dirty="0"/>
                        <a:t>3</a:t>
                      </a:r>
                    </a:p>
                  </a:txBody>
                  <a:tcPr marL="47625" marR="47625" marT="47625" marB="47625" anchor="ct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728870" y="2681564"/>
          <a:ext cx="4493760" cy="3078480"/>
        </p:xfrm>
        <a:graphic>
          <a:graphicData uri="http://schemas.openxmlformats.org/drawingml/2006/table">
            <a:tbl>
              <a:tblPr>
                <a:tableStyleId>{5940675A-B579-460E-94D1-54222C63F5DA}</a:tableStyleId>
              </a:tblPr>
              <a:tblGrid>
                <a:gridCol w="865984">
                  <a:extLst>
                    <a:ext uri="{9D8B030D-6E8A-4147-A177-3AD203B41FA5}">
                      <a16:colId xmlns:a16="http://schemas.microsoft.com/office/drawing/2014/main" val="20000"/>
                    </a:ext>
                  </a:extLst>
                </a:gridCol>
                <a:gridCol w="1351764">
                  <a:extLst>
                    <a:ext uri="{9D8B030D-6E8A-4147-A177-3AD203B41FA5}">
                      <a16:colId xmlns:a16="http://schemas.microsoft.com/office/drawing/2014/main" val="20001"/>
                    </a:ext>
                  </a:extLst>
                </a:gridCol>
                <a:gridCol w="2276012">
                  <a:extLst>
                    <a:ext uri="{9D8B030D-6E8A-4147-A177-3AD203B41FA5}">
                      <a16:colId xmlns:a16="http://schemas.microsoft.com/office/drawing/2014/main" val="20002"/>
                    </a:ext>
                  </a:extLst>
                </a:gridCol>
              </a:tblGrid>
              <a:tr h="384810">
                <a:tc>
                  <a:txBody>
                    <a:bodyPr/>
                    <a:lstStyle/>
                    <a:p>
                      <a:r>
                        <a:rPr lang="en-US" sz="1900" dirty="0"/>
                        <a:t>Value</a:t>
                      </a:r>
                    </a:p>
                  </a:txBody>
                  <a:tcPr marL="47625" marR="47625" marT="47625" marB="47625" anchor="ctr"/>
                </a:tc>
                <a:tc>
                  <a:txBody>
                    <a:bodyPr/>
                    <a:lstStyle/>
                    <a:p>
                      <a:r>
                        <a:rPr lang="en-US" sz="1900" dirty="0"/>
                        <a:t>Frequency</a:t>
                      </a:r>
                    </a:p>
                  </a:txBody>
                  <a:tcPr marL="47625" marR="47625" marT="47625" marB="47625" anchor="ctr"/>
                </a:tc>
                <a:tc>
                  <a:txBody>
                    <a:bodyPr/>
                    <a:lstStyle/>
                    <a:p>
                      <a:r>
                        <a:rPr lang="en-US" sz="1900" dirty="0"/>
                        <a:t>Value × Frequency</a:t>
                      </a:r>
                    </a:p>
                  </a:txBody>
                  <a:tcPr marL="47625" marR="47625" marT="47625" marB="47625" anchor="ctr"/>
                </a:tc>
                <a:extLst>
                  <a:ext uri="{0D108BD9-81ED-4DB2-BD59-A6C34878D82A}">
                    <a16:rowId xmlns:a16="http://schemas.microsoft.com/office/drawing/2014/main" val="10000"/>
                  </a:ext>
                </a:extLst>
              </a:tr>
              <a:tr h="384810">
                <a:tc>
                  <a:txBody>
                    <a:bodyPr/>
                    <a:lstStyle/>
                    <a:p>
                      <a:r>
                        <a:rPr lang="en-US" sz="1900"/>
                        <a:t>1</a:t>
                      </a:r>
                    </a:p>
                  </a:txBody>
                  <a:tcPr marL="47625" marR="47625" marT="47625" marB="47625" anchor="ctr"/>
                </a:tc>
                <a:tc>
                  <a:txBody>
                    <a:bodyPr/>
                    <a:lstStyle/>
                    <a:p>
                      <a:r>
                        <a:rPr lang="en-US" sz="1900"/>
                        <a:t>3</a:t>
                      </a:r>
                    </a:p>
                  </a:txBody>
                  <a:tcPr marL="47625" marR="47625" marT="47625" marB="47625" anchor="ctr"/>
                </a:tc>
                <a:tc>
                  <a:txBody>
                    <a:bodyPr/>
                    <a:lstStyle/>
                    <a:p>
                      <a:r>
                        <a:rPr lang="en-US" sz="1900"/>
                        <a:t>1 × 3 = 3</a:t>
                      </a:r>
                    </a:p>
                  </a:txBody>
                  <a:tcPr marL="47625" marR="47625" marT="47625" marB="47625" anchor="ctr"/>
                </a:tc>
                <a:extLst>
                  <a:ext uri="{0D108BD9-81ED-4DB2-BD59-A6C34878D82A}">
                    <a16:rowId xmlns:a16="http://schemas.microsoft.com/office/drawing/2014/main" val="10001"/>
                  </a:ext>
                </a:extLst>
              </a:tr>
              <a:tr h="384810">
                <a:tc>
                  <a:txBody>
                    <a:bodyPr/>
                    <a:lstStyle/>
                    <a:p>
                      <a:r>
                        <a:rPr lang="en-US" sz="1900"/>
                        <a:t>2</a:t>
                      </a:r>
                    </a:p>
                  </a:txBody>
                  <a:tcPr marL="47625" marR="47625" marT="47625" marB="47625" anchor="ctr"/>
                </a:tc>
                <a:tc>
                  <a:txBody>
                    <a:bodyPr/>
                    <a:lstStyle/>
                    <a:p>
                      <a:r>
                        <a:rPr lang="en-US" sz="1900" dirty="0"/>
                        <a:t>5</a:t>
                      </a:r>
                    </a:p>
                  </a:txBody>
                  <a:tcPr marL="47625" marR="47625" marT="47625" marB="47625" anchor="ctr"/>
                </a:tc>
                <a:tc>
                  <a:txBody>
                    <a:bodyPr/>
                    <a:lstStyle/>
                    <a:p>
                      <a:r>
                        <a:rPr lang="en-US" sz="1900"/>
                        <a:t>2 × 5 = 10</a:t>
                      </a:r>
                    </a:p>
                  </a:txBody>
                  <a:tcPr marL="47625" marR="47625" marT="47625" marB="47625" anchor="ctr"/>
                </a:tc>
                <a:extLst>
                  <a:ext uri="{0D108BD9-81ED-4DB2-BD59-A6C34878D82A}">
                    <a16:rowId xmlns:a16="http://schemas.microsoft.com/office/drawing/2014/main" val="10002"/>
                  </a:ext>
                </a:extLst>
              </a:tr>
              <a:tr h="384810">
                <a:tc>
                  <a:txBody>
                    <a:bodyPr/>
                    <a:lstStyle/>
                    <a:p>
                      <a:r>
                        <a:rPr lang="en-US" sz="1900"/>
                        <a:t>3</a:t>
                      </a:r>
                    </a:p>
                  </a:txBody>
                  <a:tcPr marL="47625" marR="47625" marT="47625" marB="47625" anchor="ctr"/>
                </a:tc>
                <a:tc>
                  <a:txBody>
                    <a:bodyPr/>
                    <a:lstStyle/>
                    <a:p>
                      <a:r>
                        <a:rPr lang="en-US" sz="1900"/>
                        <a:t>2</a:t>
                      </a:r>
                    </a:p>
                  </a:txBody>
                  <a:tcPr marL="47625" marR="47625" marT="47625" marB="47625" anchor="ctr"/>
                </a:tc>
                <a:tc>
                  <a:txBody>
                    <a:bodyPr/>
                    <a:lstStyle/>
                    <a:p>
                      <a:r>
                        <a:rPr lang="en-US" sz="1900"/>
                        <a:t>3 × 2 = 6</a:t>
                      </a:r>
                    </a:p>
                  </a:txBody>
                  <a:tcPr marL="47625" marR="47625" marT="47625" marB="47625" anchor="ctr"/>
                </a:tc>
                <a:extLst>
                  <a:ext uri="{0D108BD9-81ED-4DB2-BD59-A6C34878D82A}">
                    <a16:rowId xmlns:a16="http://schemas.microsoft.com/office/drawing/2014/main" val="10003"/>
                  </a:ext>
                </a:extLst>
              </a:tr>
              <a:tr h="384810">
                <a:tc>
                  <a:txBody>
                    <a:bodyPr/>
                    <a:lstStyle/>
                    <a:p>
                      <a:r>
                        <a:rPr lang="en-US" sz="1900"/>
                        <a:t>4</a:t>
                      </a:r>
                    </a:p>
                  </a:txBody>
                  <a:tcPr marL="47625" marR="47625" marT="47625" marB="47625" anchor="ctr"/>
                </a:tc>
                <a:tc>
                  <a:txBody>
                    <a:bodyPr/>
                    <a:lstStyle/>
                    <a:p>
                      <a:r>
                        <a:rPr lang="en-US" sz="1900"/>
                        <a:t>4</a:t>
                      </a:r>
                    </a:p>
                  </a:txBody>
                  <a:tcPr marL="47625" marR="47625" marT="47625" marB="47625" anchor="ctr"/>
                </a:tc>
                <a:tc>
                  <a:txBody>
                    <a:bodyPr/>
                    <a:lstStyle/>
                    <a:p>
                      <a:r>
                        <a:rPr lang="en-US" sz="1900"/>
                        <a:t>4 × 4 = 16</a:t>
                      </a:r>
                    </a:p>
                  </a:txBody>
                  <a:tcPr marL="47625" marR="47625" marT="47625" marB="47625" anchor="ctr"/>
                </a:tc>
                <a:extLst>
                  <a:ext uri="{0D108BD9-81ED-4DB2-BD59-A6C34878D82A}">
                    <a16:rowId xmlns:a16="http://schemas.microsoft.com/office/drawing/2014/main" val="10004"/>
                  </a:ext>
                </a:extLst>
              </a:tr>
              <a:tr h="384810">
                <a:tc>
                  <a:txBody>
                    <a:bodyPr/>
                    <a:lstStyle/>
                    <a:p>
                      <a:r>
                        <a:rPr lang="en-US" sz="1900"/>
                        <a:t>5</a:t>
                      </a:r>
                    </a:p>
                  </a:txBody>
                  <a:tcPr marL="47625" marR="47625" marT="47625" marB="47625" anchor="ctr"/>
                </a:tc>
                <a:tc>
                  <a:txBody>
                    <a:bodyPr/>
                    <a:lstStyle/>
                    <a:p>
                      <a:r>
                        <a:rPr lang="en-US" sz="1900"/>
                        <a:t>3</a:t>
                      </a:r>
                    </a:p>
                  </a:txBody>
                  <a:tcPr marL="47625" marR="47625" marT="47625" marB="47625" anchor="ctr"/>
                </a:tc>
                <a:tc>
                  <a:txBody>
                    <a:bodyPr/>
                    <a:lstStyle/>
                    <a:p>
                      <a:r>
                        <a:rPr lang="en-US" sz="1900"/>
                        <a:t>5 × 3 = 15</a:t>
                      </a:r>
                    </a:p>
                  </a:txBody>
                  <a:tcPr marL="47625" marR="47625" marT="47625" marB="47625" anchor="ctr"/>
                </a:tc>
                <a:extLst>
                  <a:ext uri="{0D108BD9-81ED-4DB2-BD59-A6C34878D82A}">
                    <a16:rowId xmlns:a16="http://schemas.microsoft.com/office/drawing/2014/main" val="10005"/>
                  </a:ext>
                </a:extLst>
              </a:tr>
              <a:tr h="384810">
                <a:tc>
                  <a:txBody>
                    <a:bodyPr/>
                    <a:lstStyle/>
                    <a:p>
                      <a:r>
                        <a:rPr lang="en-US" sz="1900"/>
                        <a:t>6</a:t>
                      </a:r>
                    </a:p>
                  </a:txBody>
                  <a:tcPr marL="47625" marR="47625" marT="47625" marB="47625" anchor="ctr"/>
                </a:tc>
                <a:tc>
                  <a:txBody>
                    <a:bodyPr/>
                    <a:lstStyle/>
                    <a:p>
                      <a:r>
                        <a:rPr lang="en-US" sz="1900" dirty="0"/>
                        <a:t>3</a:t>
                      </a:r>
                    </a:p>
                  </a:txBody>
                  <a:tcPr marL="47625" marR="47625" marT="47625" marB="47625" anchor="ctr"/>
                </a:tc>
                <a:tc>
                  <a:txBody>
                    <a:bodyPr/>
                    <a:lstStyle/>
                    <a:p>
                      <a:r>
                        <a:rPr lang="en-US" sz="1900"/>
                        <a:t>6 × 3 = 18</a:t>
                      </a:r>
                    </a:p>
                  </a:txBody>
                  <a:tcPr marL="47625" marR="47625" marT="47625" marB="47625" anchor="ctr"/>
                </a:tc>
                <a:extLst>
                  <a:ext uri="{0D108BD9-81ED-4DB2-BD59-A6C34878D82A}">
                    <a16:rowId xmlns:a16="http://schemas.microsoft.com/office/drawing/2014/main" val="10006"/>
                  </a:ext>
                </a:extLst>
              </a:tr>
              <a:tr h="384810">
                <a:tc>
                  <a:txBody>
                    <a:bodyPr/>
                    <a:lstStyle/>
                    <a:p>
                      <a:r>
                        <a:rPr lang="en-US" sz="1900"/>
                        <a:t>Totals</a:t>
                      </a:r>
                    </a:p>
                  </a:txBody>
                  <a:tcPr marL="47625" marR="47625" marT="47625" marB="47625" anchor="ctr"/>
                </a:tc>
                <a:tc>
                  <a:txBody>
                    <a:bodyPr/>
                    <a:lstStyle/>
                    <a:p>
                      <a:r>
                        <a:rPr lang="en-US" sz="1900"/>
                        <a:t>20</a:t>
                      </a:r>
                    </a:p>
                  </a:txBody>
                  <a:tcPr marL="47625" marR="47625" marT="47625" marB="47625" anchor="ctr"/>
                </a:tc>
                <a:tc>
                  <a:txBody>
                    <a:bodyPr/>
                    <a:lstStyle/>
                    <a:p>
                      <a:r>
                        <a:rPr lang="en-US" sz="1900" dirty="0"/>
                        <a:t>68</a:t>
                      </a:r>
                    </a:p>
                  </a:txBody>
                  <a:tcPr marL="47625" marR="47625" marT="47625" marB="47625" anchor="ctr"/>
                </a:tc>
                <a:extLst>
                  <a:ext uri="{0D108BD9-81ED-4DB2-BD59-A6C34878D82A}">
                    <a16:rowId xmlns:a16="http://schemas.microsoft.com/office/drawing/2014/main" val="10007"/>
                  </a:ext>
                </a:extLst>
              </a:tr>
            </a:tbl>
          </a:graphicData>
        </a:graphic>
      </p:graphicFrame>
      <p:sp>
        <p:nvSpPr>
          <p:cNvPr id="6" name="TextBox 5"/>
          <p:cNvSpPr txBox="1"/>
          <p:nvPr/>
        </p:nvSpPr>
        <p:spPr>
          <a:xfrm>
            <a:off x="5222630" y="4976445"/>
            <a:ext cx="5785339" cy="523220"/>
          </a:xfrm>
          <a:prstGeom prst="rect">
            <a:avLst/>
          </a:prstGeom>
          <a:noFill/>
        </p:spPr>
        <p:txBody>
          <a:bodyPr wrap="square" rtlCol="0">
            <a:spAutoFit/>
          </a:bodyPr>
          <a:lstStyle/>
          <a:p>
            <a:r>
              <a:rPr lang="en-US" sz="2800" b="1" dirty="0"/>
              <a:t>Estimated mean =  68 / 20 = 3.4</a:t>
            </a:r>
            <a:endParaRPr lang="en-IN" sz="2800" b="1" dirty="0"/>
          </a:p>
        </p:txBody>
      </p:sp>
    </p:spTree>
    <p:extLst>
      <p:ext uri="{BB962C8B-B14F-4D97-AF65-F5344CB8AC3E}">
        <p14:creationId xmlns:p14="http://schemas.microsoft.com/office/powerpoint/2010/main" val="1369503384"/>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9" name="Slide Number Placeholder 8">
            <a:extLst>
              <a:ext uri="{FF2B5EF4-FFF2-40B4-BE49-F238E27FC236}">
                <a16:creationId xmlns:a16="http://schemas.microsoft.com/office/drawing/2014/main" id="{158D1197-378A-4F42-A312-7D022502A8C0}"/>
              </a:ext>
            </a:extLst>
          </p:cNvPr>
          <p:cNvSpPr>
            <a:spLocks noGrp="1"/>
          </p:cNvSpPr>
          <p:nvPr>
            <p:ph type="sldNum" sz="quarter" idx="10"/>
          </p:nvPr>
        </p:nvSpPr>
        <p:spPr/>
        <p:txBody>
          <a:bodyPr/>
          <a:lstStyle/>
          <a:p>
            <a:fld id="{5D5C0945-3C12-41E7-B090-1D5BB38CB1A8}" type="slidenum">
              <a:rPr lang="en-US" altLang="en-US" smtClean="0"/>
              <a:pPr/>
              <a:t>37</a:t>
            </a:fld>
            <a:endParaRPr lang="en-US" altLang="en-US"/>
          </a:p>
        </p:txBody>
      </p:sp>
      <p:sp>
        <p:nvSpPr>
          <p:cNvPr id="7" name="Rectangle 6"/>
          <p:cNvSpPr/>
          <p:nvPr/>
        </p:nvSpPr>
        <p:spPr>
          <a:xfrm>
            <a:off x="431800" y="1135463"/>
            <a:ext cx="10370178" cy="1631216"/>
          </a:xfrm>
          <a:prstGeom prst="rect">
            <a:avLst/>
          </a:prstGeom>
        </p:spPr>
        <p:txBody>
          <a:bodyPr wrap="square">
            <a:spAutoFit/>
          </a:bodyPr>
          <a:lstStyle/>
          <a:p>
            <a:r>
              <a:rPr lang="en-US" sz="2000" dirty="0"/>
              <a:t>Example 2 : Several seaside hotels were rated between "no stars" and "five stars" by the tourist board.</a:t>
            </a:r>
          </a:p>
          <a:p>
            <a:r>
              <a:rPr lang="en-US" sz="2000" dirty="0"/>
              <a:t>The table below shows how many hotels got each number of stars.</a:t>
            </a:r>
          </a:p>
          <a:p>
            <a:r>
              <a:rPr lang="en-US" sz="2000" dirty="0"/>
              <a:t>Work out the mean number of stars by filling in the gaps in the table below.</a:t>
            </a:r>
          </a:p>
          <a:p>
            <a:endParaRPr lang="en-US" sz="2000" dirty="0"/>
          </a:p>
        </p:txBody>
      </p:sp>
      <p:graphicFrame>
        <p:nvGraphicFramePr>
          <p:cNvPr id="3" name="Table 2"/>
          <p:cNvGraphicFramePr>
            <a:graphicFrameLocks noGrp="1"/>
          </p:cNvGraphicFramePr>
          <p:nvPr/>
        </p:nvGraphicFramePr>
        <p:xfrm>
          <a:off x="1489942" y="2714071"/>
          <a:ext cx="5095367" cy="3044909"/>
        </p:xfrm>
        <a:graphic>
          <a:graphicData uri="http://schemas.openxmlformats.org/drawingml/2006/table">
            <a:tbl>
              <a:tblPr>
                <a:tableStyleId>{5940675A-B579-460E-94D1-54222C63F5DA}</a:tableStyleId>
              </a:tblPr>
              <a:tblGrid>
                <a:gridCol w="861472">
                  <a:extLst>
                    <a:ext uri="{9D8B030D-6E8A-4147-A177-3AD203B41FA5}">
                      <a16:colId xmlns:a16="http://schemas.microsoft.com/office/drawing/2014/main" val="20000"/>
                    </a:ext>
                  </a:extLst>
                </a:gridCol>
                <a:gridCol w="1612856">
                  <a:extLst>
                    <a:ext uri="{9D8B030D-6E8A-4147-A177-3AD203B41FA5}">
                      <a16:colId xmlns:a16="http://schemas.microsoft.com/office/drawing/2014/main" val="20001"/>
                    </a:ext>
                  </a:extLst>
                </a:gridCol>
                <a:gridCol w="2621039">
                  <a:extLst>
                    <a:ext uri="{9D8B030D-6E8A-4147-A177-3AD203B41FA5}">
                      <a16:colId xmlns:a16="http://schemas.microsoft.com/office/drawing/2014/main" val="20002"/>
                    </a:ext>
                  </a:extLst>
                </a:gridCol>
              </a:tblGrid>
              <a:tr h="434987">
                <a:tc>
                  <a:txBody>
                    <a:bodyPr/>
                    <a:lstStyle/>
                    <a:p>
                      <a:pPr algn="ctr"/>
                      <a:r>
                        <a:rPr lang="en-US" sz="1900" dirty="0"/>
                        <a:t>Stars</a:t>
                      </a:r>
                    </a:p>
                  </a:txBody>
                  <a:tcPr marL="47625" marR="47625" marT="47625" marB="47625" anchor="ctr"/>
                </a:tc>
                <a:tc>
                  <a:txBody>
                    <a:bodyPr/>
                    <a:lstStyle/>
                    <a:p>
                      <a:pPr algn="ctr"/>
                      <a:r>
                        <a:rPr lang="en-US" sz="1900" dirty="0"/>
                        <a:t>Frequency</a:t>
                      </a:r>
                    </a:p>
                  </a:txBody>
                  <a:tcPr marL="47625" marR="47625" marT="47625" marB="47625" anchor="ctr"/>
                </a:tc>
                <a:tc>
                  <a:txBody>
                    <a:bodyPr/>
                    <a:lstStyle/>
                    <a:p>
                      <a:pPr algn="ctr"/>
                      <a:r>
                        <a:rPr lang="en-US" sz="1900"/>
                        <a:t>Stars × Frequency</a:t>
                      </a:r>
                    </a:p>
                  </a:txBody>
                  <a:tcPr marL="47625" marR="47625" marT="47625" marB="47625" anchor="ctr"/>
                </a:tc>
                <a:extLst>
                  <a:ext uri="{0D108BD9-81ED-4DB2-BD59-A6C34878D82A}">
                    <a16:rowId xmlns:a16="http://schemas.microsoft.com/office/drawing/2014/main" val="10000"/>
                  </a:ext>
                </a:extLst>
              </a:tr>
              <a:tr h="434987">
                <a:tc>
                  <a:txBody>
                    <a:bodyPr/>
                    <a:lstStyle/>
                    <a:p>
                      <a:pPr algn="ctr"/>
                      <a:r>
                        <a:rPr lang="en-US" sz="1900" dirty="0"/>
                        <a:t>0</a:t>
                      </a:r>
                    </a:p>
                  </a:txBody>
                  <a:tcPr marL="47625" marR="47625" marT="47625" marB="47625" anchor="ctr"/>
                </a:tc>
                <a:tc>
                  <a:txBody>
                    <a:bodyPr/>
                    <a:lstStyle/>
                    <a:p>
                      <a:pPr algn="ctr"/>
                      <a:r>
                        <a:rPr lang="en-US" sz="1900" dirty="0"/>
                        <a:t>    2</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1"/>
                  </a:ext>
                </a:extLst>
              </a:tr>
              <a:tr h="434987">
                <a:tc>
                  <a:txBody>
                    <a:bodyPr/>
                    <a:lstStyle/>
                    <a:p>
                      <a:pPr algn="ctr"/>
                      <a:r>
                        <a:rPr lang="en-US" sz="1900"/>
                        <a:t>1</a:t>
                      </a:r>
                    </a:p>
                  </a:txBody>
                  <a:tcPr marL="47625" marR="47625" marT="47625" marB="47625" anchor="ctr"/>
                </a:tc>
                <a:tc>
                  <a:txBody>
                    <a:bodyPr/>
                    <a:lstStyle/>
                    <a:p>
                      <a:pPr algn="ctr"/>
                      <a:r>
                        <a:rPr lang="en-US" sz="1900" dirty="0"/>
                        <a:t>    6</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2"/>
                  </a:ext>
                </a:extLst>
              </a:tr>
              <a:tr h="434987">
                <a:tc>
                  <a:txBody>
                    <a:bodyPr/>
                    <a:lstStyle/>
                    <a:p>
                      <a:pPr algn="ctr"/>
                      <a:r>
                        <a:rPr lang="en-US" sz="1900"/>
                        <a:t>2</a:t>
                      </a:r>
                    </a:p>
                  </a:txBody>
                  <a:tcPr marL="47625" marR="47625" marT="47625" marB="47625" anchor="ctr"/>
                </a:tc>
                <a:tc>
                  <a:txBody>
                    <a:bodyPr/>
                    <a:lstStyle/>
                    <a:p>
                      <a:pPr algn="ctr"/>
                      <a:r>
                        <a:rPr lang="en-US" sz="1900"/>
                        <a:t>    8</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3"/>
                  </a:ext>
                </a:extLst>
              </a:tr>
              <a:tr h="434987">
                <a:tc>
                  <a:txBody>
                    <a:bodyPr/>
                    <a:lstStyle/>
                    <a:p>
                      <a:pPr algn="ctr"/>
                      <a:r>
                        <a:rPr lang="en-US" sz="1900"/>
                        <a:t>3</a:t>
                      </a:r>
                    </a:p>
                  </a:txBody>
                  <a:tcPr marL="47625" marR="47625" marT="47625" marB="47625" anchor="ctr"/>
                </a:tc>
                <a:tc>
                  <a:txBody>
                    <a:bodyPr/>
                    <a:lstStyle/>
                    <a:p>
                      <a:pPr algn="ctr"/>
                      <a:r>
                        <a:rPr lang="en-US" sz="1900"/>
                        <a:t>    3</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4"/>
                  </a:ext>
                </a:extLst>
              </a:tr>
              <a:tr h="434987">
                <a:tc>
                  <a:txBody>
                    <a:bodyPr/>
                    <a:lstStyle/>
                    <a:p>
                      <a:pPr algn="ctr"/>
                      <a:r>
                        <a:rPr lang="en-US" sz="1900"/>
                        <a:t>4</a:t>
                      </a:r>
                    </a:p>
                  </a:txBody>
                  <a:tcPr marL="47625" marR="47625" marT="47625" marB="47625" anchor="ctr"/>
                </a:tc>
                <a:tc>
                  <a:txBody>
                    <a:bodyPr/>
                    <a:lstStyle/>
                    <a:p>
                      <a:pPr algn="ctr"/>
                      <a:r>
                        <a:rPr lang="en-US" sz="1900"/>
                        <a:t>    0</a:t>
                      </a:r>
                    </a:p>
                  </a:txBody>
                  <a:tcPr marL="47625" marR="47625" marT="47625" marB="47625" anchor="ctr"/>
                </a:tc>
                <a:tc>
                  <a:txBody>
                    <a:bodyPr/>
                    <a:lstStyle/>
                    <a:p>
                      <a:pPr algn="ctr"/>
                      <a:endParaRPr lang="en-US" sz="1900" dirty="0"/>
                    </a:p>
                  </a:txBody>
                  <a:tcPr marL="47625" marR="47625" marT="47625" marB="47625" anchor="ctr"/>
                </a:tc>
                <a:extLst>
                  <a:ext uri="{0D108BD9-81ED-4DB2-BD59-A6C34878D82A}">
                    <a16:rowId xmlns:a16="http://schemas.microsoft.com/office/drawing/2014/main" val="10005"/>
                  </a:ext>
                </a:extLst>
              </a:tr>
              <a:tr h="434987">
                <a:tc>
                  <a:txBody>
                    <a:bodyPr/>
                    <a:lstStyle/>
                    <a:p>
                      <a:pPr algn="ctr"/>
                      <a:r>
                        <a:rPr lang="en-US" sz="1900"/>
                        <a:t>5</a:t>
                      </a:r>
                    </a:p>
                  </a:txBody>
                  <a:tcPr marL="47625" marR="47625" marT="47625" marB="47625" anchor="ctr"/>
                </a:tc>
                <a:tc>
                  <a:txBody>
                    <a:bodyPr/>
                    <a:lstStyle/>
                    <a:p>
                      <a:pPr algn="ctr"/>
                      <a:r>
                        <a:rPr lang="en-US" sz="1900"/>
                        <a:t>    1</a:t>
                      </a:r>
                    </a:p>
                  </a:txBody>
                  <a:tcPr marL="47625" marR="47625" marT="47625" marB="47625" anchor="ctr"/>
                </a:tc>
                <a:tc>
                  <a:txBody>
                    <a:bodyPr/>
                    <a:lstStyle/>
                    <a:p>
                      <a:pPr algn="ctr"/>
                      <a:endParaRPr lang="en-US" sz="1900" dirty="0"/>
                    </a:p>
                  </a:txBody>
                  <a:tcPr/>
                </a:tc>
                <a:extLst>
                  <a:ext uri="{0D108BD9-81ED-4DB2-BD59-A6C34878D82A}">
                    <a16:rowId xmlns:a16="http://schemas.microsoft.com/office/drawing/2014/main" val="10006"/>
                  </a:ext>
                </a:extLst>
              </a:tr>
            </a:tbl>
          </a:graphicData>
        </a:graphic>
      </p:graphicFrame>
      <p:pic>
        <p:nvPicPr>
          <p:cNvPr id="60428" name="Picture 12" descr="http://esbergen.org/maths/book8/bk8i5/blank61.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2154953"/>
            <a:ext cx="581025" cy="171450"/>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name="DefaultOcx" r:id="rId1" imgW="533520" imgH="228600"/>
        </mc:Choice>
        <mc:Fallback>
          <p:control name="DefaultOcx" r:id="rId1" imgW="533520" imgH="228600">
            <p:pic>
              <p:nvPicPr>
                <p:cNvPr id="2" name="DefaultOcx"/>
                <p:cNvPicPr preferRelativeResize="0">
                  <a:picLocks noChangeArrowheads="1" noChangeShapeType="1"/>
                </p:cNvPicPr>
                <p:nvPr/>
              </p:nvPicPr>
              <p:blipFill>
                <a:blip r:embed="rId9"/>
                <a:srcRect/>
                <a:stretch>
                  <a:fillRect/>
                </a:stretch>
              </p:blipFill>
              <p:spPr bwMode="auto">
                <a:xfrm>
                  <a:off x="0" y="0"/>
                  <a:ext cx="536575"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1" r:id="rId2" imgW="533520" imgH="228600"/>
        </mc:Choice>
        <mc:Fallback>
          <p:control name="HTMLText1" r:id="rId2" imgW="533520" imgH="228600">
            <p:pic>
              <p:nvPicPr>
                <p:cNvPr id="4" name="HTMLText1"/>
                <p:cNvPicPr preferRelativeResize="0">
                  <a:picLocks noChangeArrowheads="1" noChangeShapeType="1"/>
                </p:cNvPicPr>
                <p:nvPr/>
              </p:nvPicPr>
              <p:blipFill>
                <a:blip r:embed="rId9"/>
                <a:srcRect/>
                <a:stretch>
                  <a:fillRect/>
                </a:stretch>
              </p:blipFill>
              <p:spPr bwMode="auto">
                <a:xfrm>
                  <a:off x="0" y="0"/>
                  <a:ext cx="536575"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2" r:id="rId3" imgW="533520" imgH="228600"/>
        </mc:Choice>
        <mc:Fallback>
          <p:control name="HTMLText2" r:id="rId3" imgW="533520" imgH="228600">
            <p:pic>
              <p:nvPicPr>
                <p:cNvPr id="5" name="HTMLText2"/>
                <p:cNvPicPr preferRelativeResize="0">
                  <a:picLocks noChangeArrowheads="1" noChangeShapeType="1"/>
                </p:cNvPicPr>
                <p:nvPr/>
              </p:nvPicPr>
              <p:blipFill>
                <a:blip r:embed="rId9"/>
                <a:srcRect/>
                <a:stretch>
                  <a:fillRect/>
                </a:stretch>
              </p:blipFill>
              <p:spPr bwMode="auto">
                <a:xfrm>
                  <a:off x="0" y="0"/>
                  <a:ext cx="536575"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3" r:id="rId4" imgW="533520" imgH="228600"/>
        </mc:Choice>
        <mc:Fallback>
          <p:control name="HTMLText3" r:id="rId4" imgW="533520" imgH="228600">
            <p:pic>
              <p:nvPicPr>
                <p:cNvPr id="6" name="HTMLText3"/>
                <p:cNvPicPr preferRelativeResize="0">
                  <a:picLocks noChangeArrowheads="1" noChangeShapeType="1"/>
                </p:cNvPicPr>
                <p:nvPr/>
              </p:nvPicPr>
              <p:blipFill>
                <a:blip r:embed="rId9"/>
                <a:srcRect/>
                <a:stretch>
                  <a:fillRect/>
                </a:stretch>
              </p:blipFill>
              <p:spPr bwMode="auto">
                <a:xfrm>
                  <a:off x="0" y="0"/>
                  <a:ext cx="536575"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4" r:id="rId5" imgW="533520" imgH="228600"/>
        </mc:Choice>
        <mc:Fallback>
          <p:control name="HTMLText4" r:id="rId5" imgW="533520" imgH="228600">
            <p:pic>
              <p:nvPicPr>
                <p:cNvPr id="8" name="HTMLText4"/>
                <p:cNvPicPr preferRelativeResize="0">
                  <a:picLocks noChangeArrowheads="1" noChangeShapeType="1"/>
                </p:cNvPicPr>
                <p:nvPr/>
              </p:nvPicPr>
              <p:blipFill>
                <a:blip r:embed="rId9"/>
                <a:srcRect/>
                <a:stretch>
                  <a:fillRect/>
                </a:stretch>
              </p:blipFill>
              <p:spPr bwMode="auto">
                <a:xfrm>
                  <a:off x="0" y="0"/>
                  <a:ext cx="536575"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284060883"/>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9" name="Slide Number Placeholder 8">
            <a:extLst>
              <a:ext uri="{FF2B5EF4-FFF2-40B4-BE49-F238E27FC236}">
                <a16:creationId xmlns:a16="http://schemas.microsoft.com/office/drawing/2014/main" id="{DCACE531-D7F0-4F3F-952F-C2FB96D3D409}"/>
              </a:ext>
            </a:extLst>
          </p:cNvPr>
          <p:cNvSpPr>
            <a:spLocks noGrp="1"/>
          </p:cNvSpPr>
          <p:nvPr>
            <p:ph type="sldNum" sz="quarter" idx="10"/>
          </p:nvPr>
        </p:nvSpPr>
        <p:spPr/>
        <p:txBody>
          <a:bodyPr/>
          <a:lstStyle/>
          <a:p>
            <a:fld id="{5D5C0945-3C12-41E7-B090-1D5BB38CB1A8}" type="slidenum">
              <a:rPr lang="en-US" altLang="en-US" smtClean="0"/>
              <a:pPr/>
              <a:t>38</a:t>
            </a:fld>
            <a:endParaRPr lang="en-US" altLang="en-US"/>
          </a:p>
        </p:txBody>
      </p:sp>
      <p:sp>
        <p:nvSpPr>
          <p:cNvPr id="7" name="Rectangle 6"/>
          <p:cNvSpPr/>
          <p:nvPr/>
        </p:nvSpPr>
        <p:spPr>
          <a:xfrm>
            <a:off x="793820" y="1135463"/>
            <a:ext cx="10008158" cy="707886"/>
          </a:xfrm>
          <a:prstGeom prst="rect">
            <a:avLst/>
          </a:prstGeom>
        </p:spPr>
        <p:txBody>
          <a:bodyPr wrap="square">
            <a:spAutoFit/>
          </a:bodyPr>
          <a:lstStyle/>
          <a:p>
            <a:r>
              <a:rPr lang="en-US" sz="2000" dirty="0"/>
              <a:t>Example 3 Professor Baker keeps a record of his golf scores, as shown in the table below: </a:t>
            </a:r>
          </a:p>
        </p:txBody>
      </p:sp>
      <p:pic>
        <p:nvPicPr>
          <p:cNvPr id="60428" name="Picture 12" descr="http://esbergen.org/maths/book8/bk8i5/blank61.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00" y="2154953"/>
            <a:ext cx="581025" cy="171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nvGraphicFramePr>
        <p:xfrm>
          <a:off x="1723456" y="2154953"/>
          <a:ext cx="4608024" cy="3783465"/>
        </p:xfrm>
        <a:graphic>
          <a:graphicData uri="http://schemas.openxmlformats.org/drawingml/2006/table">
            <a:tbl>
              <a:tblPr>
                <a:tableStyleId>{5940675A-B579-460E-94D1-54222C63F5DA}</a:tableStyleId>
              </a:tblPr>
              <a:tblGrid>
                <a:gridCol w="1927612">
                  <a:extLst>
                    <a:ext uri="{9D8B030D-6E8A-4147-A177-3AD203B41FA5}">
                      <a16:colId xmlns:a16="http://schemas.microsoft.com/office/drawing/2014/main" val="20000"/>
                    </a:ext>
                  </a:extLst>
                </a:gridCol>
                <a:gridCol w="2680412">
                  <a:extLst>
                    <a:ext uri="{9D8B030D-6E8A-4147-A177-3AD203B41FA5}">
                      <a16:colId xmlns:a16="http://schemas.microsoft.com/office/drawing/2014/main" val="20001"/>
                    </a:ext>
                  </a:extLst>
                </a:gridCol>
              </a:tblGrid>
              <a:tr h="540495">
                <a:tc>
                  <a:txBody>
                    <a:bodyPr/>
                    <a:lstStyle/>
                    <a:p>
                      <a:pPr algn="ctr"/>
                      <a:r>
                        <a:rPr lang="en-US" sz="1900" dirty="0"/>
                        <a:t>Score</a:t>
                      </a:r>
                    </a:p>
                  </a:txBody>
                  <a:tcPr marL="47625" marR="47625" marT="47625" marB="47625" anchor="ctr"/>
                </a:tc>
                <a:tc>
                  <a:txBody>
                    <a:bodyPr/>
                    <a:lstStyle/>
                    <a:p>
                      <a:pPr algn="ctr"/>
                      <a:r>
                        <a:rPr lang="en-US" sz="1900" dirty="0"/>
                        <a:t>Frequency</a:t>
                      </a:r>
                    </a:p>
                  </a:txBody>
                  <a:tcPr marL="47625" marR="47625" marT="47625" marB="47625" anchor="ctr"/>
                </a:tc>
                <a:extLst>
                  <a:ext uri="{0D108BD9-81ED-4DB2-BD59-A6C34878D82A}">
                    <a16:rowId xmlns:a16="http://schemas.microsoft.com/office/drawing/2014/main" val="10000"/>
                  </a:ext>
                </a:extLst>
              </a:tr>
              <a:tr h="540495">
                <a:tc>
                  <a:txBody>
                    <a:bodyPr/>
                    <a:lstStyle/>
                    <a:p>
                      <a:pPr algn="ctr"/>
                      <a:r>
                        <a:rPr lang="en-US" sz="1900" dirty="0"/>
                        <a:t>70</a:t>
                      </a:r>
                    </a:p>
                  </a:txBody>
                  <a:tcPr marL="47625" marR="47625" marT="47625" marB="47625" anchor="ctr"/>
                </a:tc>
                <a:tc>
                  <a:txBody>
                    <a:bodyPr/>
                    <a:lstStyle/>
                    <a:p>
                      <a:pPr algn="ctr"/>
                      <a:r>
                        <a:rPr lang="en-US" sz="1900"/>
                        <a:t>3</a:t>
                      </a:r>
                    </a:p>
                  </a:txBody>
                  <a:tcPr marL="47625" marR="47625" marT="47625" marB="47625" anchor="ctr"/>
                </a:tc>
                <a:extLst>
                  <a:ext uri="{0D108BD9-81ED-4DB2-BD59-A6C34878D82A}">
                    <a16:rowId xmlns:a16="http://schemas.microsoft.com/office/drawing/2014/main" val="10001"/>
                  </a:ext>
                </a:extLst>
              </a:tr>
              <a:tr h="540495">
                <a:tc>
                  <a:txBody>
                    <a:bodyPr/>
                    <a:lstStyle/>
                    <a:p>
                      <a:pPr algn="ctr"/>
                      <a:r>
                        <a:rPr lang="en-US" sz="1900"/>
                        <a:t>71</a:t>
                      </a:r>
                    </a:p>
                  </a:txBody>
                  <a:tcPr marL="47625" marR="47625" marT="47625" marB="47625" anchor="ctr"/>
                </a:tc>
                <a:tc>
                  <a:txBody>
                    <a:bodyPr/>
                    <a:lstStyle/>
                    <a:p>
                      <a:pPr algn="ctr"/>
                      <a:r>
                        <a:rPr lang="en-US" sz="1900" dirty="0"/>
                        <a:t>4</a:t>
                      </a:r>
                    </a:p>
                  </a:txBody>
                  <a:tcPr marL="47625" marR="47625" marT="47625" marB="47625" anchor="ctr"/>
                </a:tc>
                <a:extLst>
                  <a:ext uri="{0D108BD9-81ED-4DB2-BD59-A6C34878D82A}">
                    <a16:rowId xmlns:a16="http://schemas.microsoft.com/office/drawing/2014/main" val="10002"/>
                  </a:ext>
                </a:extLst>
              </a:tr>
              <a:tr h="540495">
                <a:tc>
                  <a:txBody>
                    <a:bodyPr/>
                    <a:lstStyle/>
                    <a:p>
                      <a:pPr algn="ctr"/>
                      <a:r>
                        <a:rPr lang="en-US" sz="1900"/>
                        <a:t>72</a:t>
                      </a:r>
                    </a:p>
                  </a:txBody>
                  <a:tcPr marL="47625" marR="47625" marT="47625" marB="47625" anchor="ctr"/>
                </a:tc>
                <a:tc>
                  <a:txBody>
                    <a:bodyPr/>
                    <a:lstStyle/>
                    <a:p>
                      <a:pPr algn="ctr"/>
                      <a:r>
                        <a:rPr lang="en-US" sz="1900"/>
                        <a:t>4</a:t>
                      </a:r>
                    </a:p>
                  </a:txBody>
                  <a:tcPr marL="47625" marR="47625" marT="47625" marB="47625" anchor="ctr"/>
                </a:tc>
                <a:extLst>
                  <a:ext uri="{0D108BD9-81ED-4DB2-BD59-A6C34878D82A}">
                    <a16:rowId xmlns:a16="http://schemas.microsoft.com/office/drawing/2014/main" val="10003"/>
                  </a:ext>
                </a:extLst>
              </a:tr>
              <a:tr h="540495">
                <a:tc>
                  <a:txBody>
                    <a:bodyPr/>
                    <a:lstStyle/>
                    <a:p>
                      <a:pPr algn="ctr"/>
                      <a:r>
                        <a:rPr lang="en-US" sz="1900"/>
                        <a:t>73</a:t>
                      </a:r>
                    </a:p>
                  </a:txBody>
                  <a:tcPr marL="47625" marR="47625" marT="47625" marB="47625" anchor="ctr"/>
                </a:tc>
                <a:tc>
                  <a:txBody>
                    <a:bodyPr/>
                    <a:lstStyle/>
                    <a:p>
                      <a:pPr algn="ctr"/>
                      <a:r>
                        <a:rPr lang="en-US" sz="1900"/>
                        <a:t>4</a:t>
                      </a:r>
                    </a:p>
                  </a:txBody>
                  <a:tcPr marL="47625" marR="47625" marT="47625" marB="47625" anchor="ctr"/>
                </a:tc>
                <a:extLst>
                  <a:ext uri="{0D108BD9-81ED-4DB2-BD59-A6C34878D82A}">
                    <a16:rowId xmlns:a16="http://schemas.microsoft.com/office/drawing/2014/main" val="10004"/>
                  </a:ext>
                </a:extLst>
              </a:tr>
              <a:tr h="540495">
                <a:tc>
                  <a:txBody>
                    <a:bodyPr/>
                    <a:lstStyle/>
                    <a:p>
                      <a:pPr algn="ctr"/>
                      <a:r>
                        <a:rPr lang="en-US" sz="1900"/>
                        <a:t>74</a:t>
                      </a:r>
                    </a:p>
                  </a:txBody>
                  <a:tcPr marL="47625" marR="47625" marT="47625" marB="47625" anchor="ctr"/>
                </a:tc>
                <a:tc>
                  <a:txBody>
                    <a:bodyPr/>
                    <a:lstStyle/>
                    <a:p>
                      <a:pPr algn="ctr"/>
                      <a:r>
                        <a:rPr lang="en-US" sz="1900"/>
                        <a:t>3</a:t>
                      </a:r>
                    </a:p>
                  </a:txBody>
                  <a:tcPr marL="47625" marR="47625" marT="47625" marB="47625" anchor="ctr"/>
                </a:tc>
                <a:extLst>
                  <a:ext uri="{0D108BD9-81ED-4DB2-BD59-A6C34878D82A}">
                    <a16:rowId xmlns:a16="http://schemas.microsoft.com/office/drawing/2014/main" val="10005"/>
                  </a:ext>
                </a:extLst>
              </a:tr>
              <a:tr h="540495">
                <a:tc>
                  <a:txBody>
                    <a:bodyPr/>
                    <a:lstStyle/>
                    <a:p>
                      <a:pPr algn="ctr"/>
                      <a:r>
                        <a:rPr lang="en-US" sz="1900"/>
                        <a:t>75</a:t>
                      </a:r>
                    </a:p>
                  </a:txBody>
                  <a:tcPr marL="47625" marR="47625" marT="47625" marB="47625" anchor="ctr"/>
                </a:tc>
                <a:tc>
                  <a:txBody>
                    <a:bodyPr/>
                    <a:lstStyle/>
                    <a:p>
                      <a:pPr algn="ctr"/>
                      <a:r>
                        <a:rPr lang="en-US" sz="1900" dirty="0"/>
                        <a:t>2</a:t>
                      </a:r>
                    </a:p>
                  </a:txBody>
                  <a:tcPr marL="47625" marR="47625" marT="47625" marB="47625" anchor="ctr"/>
                </a:tc>
                <a:extLst>
                  <a:ext uri="{0D108BD9-81ED-4DB2-BD59-A6C34878D82A}">
                    <a16:rowId xmlns:a16="http://schemas.microsoft.com/office/drawing/2014/main" val="10006"/>
                  </a:ext>
                </a:extLst>
              </a:tr>
            </a:tbl>
          </a:graphicData>
        </a:graphic>
      </p:graphicFrame>
    </p:spTree>
    <p:controls>
      <mc:AlternateContent xmlns:mc="http://schemas.openxmlformats.org/markup-compatibility/2006">
        <mc:Choice xmlns:v="urn:schemas-microsoft-com:vml" Requires="v">
          <p:control name="DefaultOcx" r:id="rId1" imgW="457200" imgH="228600"/>
        </mc:Choice>
        <mc:Fallback>
          <p:control name="DefaultOcx" r:id="rId1" imgW="457200" imgH="228600">
            <p:pic>
              <p:nvPicPr>
                <p:cNvPr id="3" name="DefaultOcx"/>
                <p:cNvPicPr preferRelativeResize="0">
                  <a:picLocks noChangeArrowheads="1" noChangeShapeType="1"/>
                </p:cNvPicPr>
                <p:nvPr/>
              </p:nvPicPr>
              <p:blipFill>
                <a:blip r:embed="rId9"/>
                <a:srcRect/>
                <a:stretch>
                  <a:fillRect/>
                </a:stretch>
              </p:blipFill>
              <p:spPr bwMode="auto">
                <a:xfrm>
                  <a:off x="0" y="0"/>
                  <a:ext cx="455613"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1" r:id="rId2" imgW="457200" imgH="228600"/>
        </mc:Choice>
        <mc:Fallback>
          <p:control name="HTMLText1" r:id="rId2" imgW="457200" imgH="228600">
            <p:pic>
              <p:nvPicPr>
                <p:cNvPr id="4" name="HTMLText1"/>
                <p:cNvPicPr preferRelativeResize="0">
                  <a:picLocks noChangeArrowheads="1" noChangeShapeType="1"/>
                </p:cNvPicPr>
                <p:nvPr/>
              </p:nvPicPr>
              <p:blipFill>
                <a:blip r:embed="rId9"/>
                <a:srcRect/>
                <a:stretch>
                  <a:fillRect/>
                </a:stretch>
              </p:blipFill>
              <p:spPr bwMode="auto">
                <a:xfrm>
                  <a:off x="0" y="0"/>
                  <a:ext cx="455613"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2" r:id="rId3" imgW="457200" imgH="228600"/>
        </mc:Choice>
        <mc:Fallback>
          <p:control name="HTMLText2" r:id="rId3" imgW="457200" imgH="228600">
            <p:pic>
              <p:nvPicPr>
                <p:cNvPr id="5" name="HTMLText2"/>
                <p:cNvPicPr preferRelativeResize="0">
                  <a:picLocks noChangeArrowheads="1" noChangeShapeType="1"/>
                </p:cNvPicPr>
                <p:nvPr/>
              </p:nvPicPr>
              <p:blipFill>
                <a:blip r:embed="rId9"/>
                <a:srcRect/>
                <a:stretch>
                  <a:fillRect/>
                </a:stretch>
              </p:blipFill>
              <p:spPr bwMode="auto">
                <a:xfrm>
                  <a:off x="0" y="0"/>
                  <a:ext cx="455613"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3" r:id="rId4" imgW="457200" imgH="228600"/>
        </mc:Choice>
        <mc:Fallback>
          <p:control name="HTMLText3" r:id="rId4" imgW="457200" imgH="228600">
            <p:pic>
              <p:nvPicPr>
                <p:cNvPr id="6" name="HTMLText3"/>
                <p:cNvPicPr preferRelativeResize="0">
                  <a:picLocks noChangeArrowheads="1" noChangeShapeType="1"/>
                </p:cNvPicPr>
                <p:nvPr/>
              </p:nvPicPr>
              <p:blipFill>
                <a:blip r:embed="rId9"/>
                <a:srcRect/>
                <a:stretch>
                  <a:fillRect/>
                </a:stretch>
              </p:blipFill>
              <p:spPr bwMode="auto">
                <a:xfrm>
                  <a:off x="0" y="0"/>
                  <a:ext cx="455613"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Text4" r:id="rId5" imgW="457200" imgH="228600"/>
        </mc:Choice>
        <mc:Fallback>
          <p:control name="HTMLText4" r:id="rId5" imgW="457200" imgH="228600">
            <p:pic>
              <p:nvPicPr>
                <p:cNvPr id="8" name="HTMLText4"/>
                <p:cNvPicPr preferRelativeResize="0">
                  <a:picLocks noChangeArrowheads="1" noChangeShapeType="1"/>
                </p:cNvPicPr>
                <p:nvPr/>
              </p:nvPicPr>
              <p:blipFill>
                <a:blip r:embed="rId9"/>
                <a:srcRect/>
                <a:stretch>
                  <a:fillRect/>
                </a:stretch>
              </p:blipFill>
              <p:spPr bwMode="auto">
                <a:xfrm>
                  <a:off x="0" y="0"/>
                  <a:ext cx="455613" cy="2317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9632968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Measuring the Central Tendency: (2) Median</a:t>
            </a:r>
            <a:endParaRPr lang="en-IN" dirty="0"/>
          </a:p>
        </p:txBody>
      </p:sp>
      <p:sp>
        <p:nvSpPr>
          <p:cNvPr id="4" name="Slide Number Placeholder 3">
            <a:extLst>
              <a:ext uri="{FF2B5EF4-FFF2-40B4-BE49-F238E27FC236}">
                <a16:creationId xmlns:a16="http://schemas.microsoft.com/office/drawing/2014/main" id="{02666022-7A83-44E2-A4D7-C1820B3FDAC8}"/>
              </a:ext>
            </a:extLst>
          </p:cNvPr>
          <p:cNvSpPr>
            <a:spLocks noGrp="1"/>
          </p:cNvSpPr>
          <p:nvPr>
            <p:ph type="sldNum" sz="quarter" idx="12"/>
          </p:nvPr>
        </p:nvSpPr>
        <p:spPr/>
        <p:txBody>
          <a:bodyPr/>
          <a:lstStyle/>
          <a:p>
            <a:fld id="{3CCF00EA-7FEC-4848-8AE3-5B6199E0A559}" type="slidenum">
              <a:rPr lang="en-US" altLang="en-US" smtClean="0"/>
              <a:pPr/>
              <a:t>39</a:t>
            </a:fld>
            <a:endParaRPr lang="en-US" altLang="en-US"/>
          </a:p>
        </p:txBody>
      </p:sp>
      <p:sp>
        <p:nvSpPr>
          <p:cNvPr id="3" name="Content Placeholder 2"/>
          <p:cNvSpPr>
            <a:spLocks noGrp="1"/>
          </p:cNvSpPr>
          <p:nvPr>
            <p:ph sz="quarter" idx="1"/>
          </p:nvPr>
        </p:nvSpPr>
        <p:spPr/>
        <p:txBody>
          <a:bodyPr/>
          <a:lstStyle/>
          <a:p>
            <a:r>
              <a:rPr lang="en-IN" dirty="0"/>
              <a:t>Median</a:t>
            </a:r>
          </a:p>
          <a:p>
            <a:pPr lvl="1" algn="just"/>
            <a:endParaRPr lang="en-IN" dirty="0"/>
          </a:p>
          <a:p>
            <a:pPr lvl="1" algn="just"/>
            <a:r>
              <a:rPr lang="en-IN" dirty="0"/>
              <a:t>Median is nothing more than the middle value of your observations when they are order from the smallest to the largest.</a:t>
            </a:r>
          </a:p>
          <a:p>
            <a:endParaRPr lang="en-IN" dirty="0"/>
          </a:p>
        </p:txBody>
      </p:sp>
      <p:pic>
        <p:nvPicPr>
          <p:cNvPr id="5" name="Picture 4"/>
          <p:cNvPicPr>
            <a:picLocks noChangeAspect="1"/>
          </p:cNvPicPr>
          <p:nvPr/>
        </p:nvPicPr>
        <p:blipFill>
          <a:blip r:embed="rId2"/>
          <a:stretch>
            <a:fillRect/>
          </a:stretch>
        </p:blipFill>
        <p:spPr>
          <a:xfrm>
            <a:off x="8682457" y="1303711"/>
            <a:ext cx="2413780" cy="2633215"/>
          </a:xfrm>
          <a:prstGeom prst="rect">
            <a:avLst/>
          </a:prstGeom>
        </p:spPr>
      </p:pic>
      <p:sp>
        <p:nvSpPr>
          <p:cNvPr id="6" name="Rectangle 5"/>
          <p:cNvSpPr/>
          <p:nvPr/>
        </p:nvSpPr>
        <p:spPr>
          <a:xfrm>
            <a:off x="1086678" y="3980734"/>
            <a:ext cx="4914444" cy="1384995"/>
          </a:xfrm>
          <a:prstGeom prst="rect">
            <a:avLst/>
          </a:prstGeom>
        </p:spPr>
        <p:txBody>
          <a:bodyPr wrap="square">
            <a:spAutoFit/>
          </a:bodyPr>
          <a:lstStyle/>
          <a:p>
            <a:pPr algn="just"/>
            <a:r>
              <a:rPr lang="en-IN" sz="2100" dirty="0"/>
              <a:t>It involves two steps:</a:t>
            </a:r>
          </a:p>
          <a:p>
            <a:pPr algn="just"/>
            <a:endParaRPr lang="en-IN" sz="2100" dirty="0"/>
          </a:p>
          <a:p>
            <a:pPr marL="342900" indent="-342900" algn="just">
              <a:buFont typeface="Wingdings" panose="05000000000000000000" pitchFamily="2" charset="2"/>
              <a:buChar char="Ø"/>
            </a:pPr>
            <a:r>
              <a:rPr lang="en-IN" sz="2100" dirty="0"/>
              <a:t>Oder your cases from smallest to largest</a:t>
            </a:r>
          </a:p>
          <a:p>
            <a:pPr marL="342900" indent="-342900" algn="just">
              <a:buFont typeface="Wingdings" panose="05000000000000000000" pitchFamily="2" charset="2"/>
              <a:buChar char="Ø"/>
            </a:pPr>
            <a:r>
              <a:rPr lang="en-IN" sz="2100" dirty="0"/>
              <a:t>Find the middle Value</a:t>
            </a:r>
          </a:p>
        </p:txBody>
      </p:sp>
      <p:pic>
        <p:nvPicPr>
          <p:cNvPr id="7" name="Picture 6"/>
          <p:cNvPicPr>
            <a:picLocks noChangeAspect="1"/>
          </p:cNvPicPr>
          <p:nvPr/>
        </p:nvPicPr>
        <p:blipFill rotWithShape="1">
          <a:blip r:embed="rId3"/>
          <a:srcRect r="56979" b="8166"/>
          <a:stretch/>
        </p:blipFill>
        <p:spPr>
          <a:xfrm>
            <a:off x="6312025" y="2598920"/>
            <a:ext cx="2154407" cy="1789983"/>
          </a:xfrm>
          <a:prstGeom prst="rect">
            <a:avLst/>
          </a:prstGeom>
        </p:spPr>
      </p:pic>
      <p:sp>
        <p:nvSpPr>
          <p:cNvPr id="8" name="AutoShape 2" descr="https://i1.wp.com/makemeanalyst.com/wp-content/uploads/2017/05/median1-1.png?zoom=1.25&amp;resize=566%2C220"/>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3"/>
          <a:srcRect l="59821" b="-1137"/>
          <a:stretch/>
        </p:blipFill>
        <p:spPr>
          <a:xfrm>
            <a:off x="8863673" y="4280051"/>
            <a:ext cx="2051348" cy="2009804"/>
          </a:xfrm>
          <a:prstGeom prst="rect">
            <a:avLst/>
          </a:prstGeom>
        </p:spPr>
      </p:pic>
    </p:spTree>
    <p:extLst>
      <p:ext uri="{BB962C8B-B14F-4D97-AF65-F5344CB8AC3E}">
        <p14:creationId xmlns:p14="http://schemas.microsoft.com/office/powerpoint/2010/main" val="52144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237129" y="150139"/>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sz="quarter" idx="1"/>
          </p:nvPr>
        </p:nvSpPr>
        <p:spPr>
          <a:xfrm>
            <a:off x="0" y="999584"/>
            <a:ext cx="10954871" cy="5365377"/>
          </a:xfrm>
          <a:noFill/>
        </p:spPr>
        <p:txBody>
          <a:bodyPr vert="horz" lIns="92075" tIns="46038" rIns="92075" bIns="46038" rtlCol="0">
            <a:noAutofit/>
          </a:bodyPr>
          <a:lstStyle/>
          <a:p>
            <a:pPr marL="523881" indent="-342900">
              <a:spcBef>
                <a:spcPts val="0"/>
              </a:spcBef>
            </a:pPr>
            <a:r>
              <a:rPr lang="en-US" altLang="en-US" sz="2400" b="1" dirty="0">
                <a:solidFill>
                  <a:srgbClr val="FF0000"/>
                </a:solidFill>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b="1" dirty="0">
                <a:solidFill>
                  <a:srgbClr val="FF0000"/>
                </a:solidFill>
                <a:cs typeface="Times New Roman" panose="02020603050405020304" pitchFamily="18" charset="0"/>
              </a:rPr>
              <a:t>Data matrix, </a:t>
            </a:r>
            <a:r>
              <a:rPr lang="en-US" altLang="en-US" sz="2400" b="1" dirty="0" err="1">
                <a:solidFill>
                  <a:srgbClr val="FF0000"/>
                </a:solidFill>
                <a:cs typeface="Times New Roman" panose="02020603050405020304" pitchFamily="18" charset="0"/>
              </a:rPr>
              <a:t>e.g.numerical</a:t>
            </a:r>
            <a:r>
              <a:rPr lang="en-US" altLang="en-US" sz="2400" b="1" dirty="0">
                <a:solidFill>
                  <a:srgbClr val="FF0000"/>
                </a:solidFill>
                <a:cs typeface="Times New Roman" panose="02020603050405020304" pitchFamily="18" charset="0"/>
              </a:rPr>
              <a:t>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b="1" dirty="0">
                <a:solidFill>
                  <a:srgbClr val="FF0000"/>
                </a:solidFill>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b="1" dirty="0">
                <a:solidFill>
                  <a:srgbClr val="FF0000"/>
                </a:solidFill>
                <a:cs typeface="Times New Roman" panose="02020603050405020304" pitchFamily="18" charset="0"/>
              </a:rPr>
              <a:t>Document data: Term-frequency vector (matrix) of text documents</a:t>
            </a:r>
          </a:p>
          <a:p>
            <a:pPr marL="523881" indent="-342900">
              <a:spcBef>
                <a:spcPts val="0"/>
              </a:spcBef>
            </a:pPr>
            <a:endParaRPr lang="en-US" altLang="en-US" sz="2400" b="1" dirty="0">
              <a:solidFill>
                <a:srgbClr val="FF0000"/>
              </a:solidFill>
            </a:endParaRPr>
          </a:p>
        </p:txBody>
      </p:sp>
      <p:sp>
        <p:nvSpPr>
          <p:cNvPr id="2" name="Slide Number Placeholder 1">
            <a:extLst>
              <a:ext uri="{FF2B5EF4-FFF2-40B4-BE49-F238E27FC236}">
                <a16:creationId xmlns:a16="http://schemas.microsoft.com/office/drawing/2014/main" id="{AFC32A79-3809-49A1-B2B6-C89E6766DC9C}"/>
              </a:ext>
            </a:extLst>
          </p:cNvPr>
          <p:cNvSpPr>
            <a:spLocks noGrp="1"/>
          </p:cNvSpPr>
          <p:nvPr>
            <p:ph type="sldNum" sz="quarter" idx="15"/>
          </p:nvPr>
        </p:nvSpPr>
        <p:spPr/>
        <p:txBody>
          <a:bodyPr/>
          <a:lstStyle/>
          <a:p>
            <a:fld id="{B6F15528-21DE-4FAA-801E-634DDDAF4B2B}" type="slidenum">
              <a:rPr lang="en-US" smtClean="0"/>
              <a:pPr/>
              <a:t>4</a:t>
            </a:fld>
            <a:endParaRPr lang="en-US"/>
          </a:p>
        </p:txBody>
      </p:sp>
      <p:graphicFrame>
        <p:nvGraphicFramePr>
          <p:cNvPr id="4" name="Object 4"/>
          <p:cNvGraphicFramePr>
            <a:graphicFrameLocks noChangeAspect="1"/>
          </p:cNvGraphicFramePr>
          <p:nvPr/>
        </p:nvGraphicFramePr>
        <p:xfrm>
          <a:off x="6890970" y="3804051"/>
          <a:ext cx="4631223" cy="2054365"/>
        </p:xfrm>
        <a:graphic>
          <a:graphicData uri="http://schemas.openxmlformats.org/presentationml/2006/ole">
            <mc:AlternateContent xmlns:mc="http://schemas.openxmlformats.org/markup-compatibility/2006">
              <mc:Choice xmlns:v="urn:schemas-microsoft-com:vml" Requires="v">
                <p:oleObj name="Visio" r:id="rId3" imgW="5925718" imgH="2693902" progId="">
                  <p:embed/>
                </p:oleObj>
              </mc:Choice>
              <mc:Fallback>
                <p:oleObj name="Visio" r:id="rId3" imgW="5925718" imgH="2693902" progId="">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970" y="3804051"/>
                        <a:ext cx="4631223" cy="2054365"/>
                      </a:xfrm>
                      <a:prstGeom prst="rect">
                        <a:avLst/>
                      </a:prstGeom>
                      <a:noFill/>
                    </p:spPr>
                  </p:pic>
                </p:oleObj>
              </mc:Fallback>
            </mc:AlternateContent>
          </a:graphicData>
        </a:graphic>
      </p:graphicFrame>
      <p:graphicFrame>
        <p:nvGraphicFramePr>
          <p:cNvPr id="5" name="Object 6"/>
          <p:cNvGraphicFramePr>
            <a:graphicFrameLocks noChangeAspect="1"/>
          </p:cNvGraphicFramePr>
          <p:nvPr/>
        </p:nvGraphicFramePr>
        <p:xfrm>
          <a:off x="1650252" y="4351900"/>
          <a:ext cx="2881406" cy="1506516"/>
        </p:xfrm>
        <a:graphic>
          <a:graphicData uri="http://schemas.openxmlformats.org/presentationml/2006/ole">
            <mc:AlternateContent xmlns:mc="http://schemas.openxmlformats.org/markup-compatibility/2006">
              <mc:Choice xmlns:v="urn:schemas-microsoft-com:vml" Requires="v">
                <p:oleObj name="Document" r:id="rId5" imgW="3823716" imgH="1999488" progId="Word.Document.8">
                  <p:embed/>
                </p:oleObj>
              </mc:Choice>
              <mc:Fallback>
                <p:oleObj name="Document" r:id="rId5" imgW="3823716" imgH="1999488" progId="Word.Document.8">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0252" y="4351900"/>
                        <a:ext cx="2881406" cy="1506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6203" y="775902"/>
            <a:ext cx="4280133" cy="3028149"/>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0252" y="2289977"/>
            <a:ext cx="4684045"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normAutofit/>
          </a:bodyPr>
          <a:lstStyle/>
          <a:p>
            <a:pPr eaLnBrk="1" hangingPunct="1">
              <a:spcBef>
                <a:spcPts val="400"/>
              </a:spcBef>
              <a:buSzPct val="80000"/>
            </a:pPr>
            <a:r>
              <a:rPr lang="en-US" altLang="en-US" sz="2000" u="sng" dirty="0">
                <a:latin typeface="Calibri" panose="020F0502020204030204" pitchFamily="34" charset="0"/>
              </a:rPr>
              <a:t>Median</a:t>
            </a:r>
            <a:r>
              <a:rPr lang="en-US" altLang="en-US" sz="2000" dirty="0">
                <a:latin typeface="Calibri" panose="020F0502020204030204" pitchFamily="34" charset="0"/>
              </a:rPr>
              <a:t>: </a:t>
            </a:r>
          </a:p>
          <a:p>
            <a:pPr lvl="1">
              <a:spcBef>
                <a:spcPts val="400"/>
              </a:spcBef>
            </a:pPr>
            <a:r>
              <a:rPr lang="en-US" altLang="en-US" sz="2000" dirty="0">
                <a:latin typeface="Calibri" panose="020F0502020204030204" pitchFamily="34" charset="0"/>
              </a:rPr>
              <a:t>Middle value if odd number of values, or average of the middle two values otherwise</a:t>
            </a:r>
          </a:p>
          <a:p>
            <a:pPr>
              <a:spcBef>
                <a:spcPts val="400"/>
              </a:spcBef>
            </a:pPr>
            <a:r>
              <a:rPr lang="en-US" altLang="en-US" sz="2000" dirty="0">
                <a:latin typeface="Calibri" panose="020F0502020204030204" pitchFamily="34" charset="0"/>
              </a:rPr>
              <a:t>Estimated by interpolation (for </a:t>
            </a:r>
            <a:r>
              <a:rPr lang="en-US" altLang="en-US" sz="2000" i="1" dirty="0">
                <a:solidFill>
                  <a:srgbClr val="FF0000"/>
                </a:solidFill>
                <a:latin typeface="Calibri" panose="020F0502020204030204" pitchFamily="34" charset="0"/>
              </a:rPr>
              <a:t>grouped data</a:t>
            </a:r>
            <a:r>
              <a:rPr lang="en-US" altLang="en-US" sz="2000" dirty="0">
                <a:latin typeface="Calibri" panose="020F0502020204030204" pitchFamily="34" charset="0"/>
              </a:rPr>
              <a:t>):</a:t>
            </a:r>
          </a:p>
          <a:p>
            <a:pPr eaLnBrk="1" hangingPunct="1">
              <a:spcBef>
                <a:spcPts val="400"/>
              </a:spcBef>
              <a:buSzPct val="80000"/>
            </a:pPr>
            <a:endParaRPr lang="en-US" altLang="en-US" sz="2000" u="sng" dirty="0">
              <a:latin typeface="Calibri" panose="020F0502020204030204" pitchFamily="34" charset="0"/>
            </a:endParaRPr>
          </a:p>
          <a:p>
            <a:pPr eaLnBrk="1" hangingPunct="1">
              <a:spcBef>
                <a:spcPts val="400"/>
              </a:spcBef>
              <a:buSzPct val="80000"/>
            </a:pPr>
            <a:endParaRPr lang="en-US" altLang="en-US" sz="2000" dirty="0"/>
          </a:p>
        </p:txBody>
      </p:sp>
      <p:sp>
        <p:nvSpPr>
          <p:cNvPr id="2" name="Slide Number Placeholder 1">
            <a:extLst>
              <a:ext uri="{FF2B5EF4-FFF2-40B4-BE49-F238E27FC236}">
                <a16:creationId xmlns:a16="http://schemas.microsoft.com/office/drawing/2014/main" id="{29BAECDB-E75A-4E3C-A840-20C8DB50539C}"/>
              </a:ext>
            </a:extLst>
          </p:cNvPr>
          <p:cNvSpPr>
            <a:spLocks noGrp="1"/>
          </p:cNvSpPr>
          <p:nvPr>
            <p:ph type="sldNum" sz="quarter" idx="10"/>
          </p:nvPr>
        </p:nvSpPr>
        <p:spPr/>
        <p:txBody>
          <a:bodyPr/>
          <a:lstStyle/>
          <a:p>
            <a:fld id="{5D5C0945-3C12-41E7-B090-1D5BB38CB1A8}" type="slidenum">
              <a:rPr lang="en-US" altLang="en-US" smtClean="0"/>
              <a:pPr/>
              <a:t>40</a:t>
            </a:fld>
            <a:endParaRPr lang="en-US" altLang="en-US"/>
          </a:p>
        </p:txBody>
      </p:sp>
      <p:sp>
        <p:nvSpPr>
          <p:cNvPr id="16" name="Rectangle 15"/>
          <p:cNvSpPr/>
          <p:nvPr/>
        </p:nvSpPr>
        <p:spPr>
          <a:xfrm>
            <a:off x="256209" y="3509999"/>
            <a:ext cx="10439400" cy="2862322"/>
          </a:xfrm>
          <a:prstGeom prst="rect">
            <a:avLst/>
          </a:prstGeom>
        </p:spPr>
        <p:txBody>
          <a:bodyPr wrap="square">
            <a:spAutoFit/>
          </a:bodyPr>
          <a:lstStyle/>
          <a:p>
            <a:r>
              <a:rPr lang="en-IN" sz="2000" b="1" dirty="0"/>
              <a:t>Estimated Median</a:t>
            </a:r>
            <a:r>
              <a:rPr lang="en-IN" sz="2000" dirty="0"/>
              <a:t> = L +  </a:t>
            </a:r>
            <a:r>
              <a:rPr lang="en-IN" sz="2000" i="1" dirty="0"/>
              <a:t>(n/2) − B   </a:t>
            </a:r>
            <a:r>
              <a:rPr lang="en-IN" sz="2000" dirty="0"/>
              <a:t>× w</a:t>
            </a:r>
            <a:endParaRPr lang="en-IN" sz="2000" i="1" dirty="0"/>
          </a:p>
          <a:p>
            <a:r>
              <a:rPr lang="en-IN" sz="2000" b="1" i="1" dirty="0"/>
              <a:t>                                             ------------</a:t>
            </a:r>
          </a:p>
          <a:p>
            <a:r>
              <a:rPr lang="en-IN" sz="2000" b="1" i="1" dirty="0"/>
              <a:t>				</a:t>
            </a:r>
            <a:r>
              <a:rPr lang="en-IN" sz="2000" b="1" dirty="0"/>
              <a:t>G</a:t>
            </a:r>
            <a:r>
              <a:rPr lang="en-IN" sz="2000" dirty="0"/>
              <a:t> </a:t>
            </a:r>
          </a:p>
          <a:p>
            <a:r>
              <a:rPr lang="en-IN" sz="2000" dirty="0"/>
              <a:t>where:</a:t>
            </a:r>
          </a:p>
          <a:p>
            <a:r>
              <a:rPr lang="en-IN" sz="2000" b="1" dirty="0"/>
              <a:t>L</a:t>
            </a:r>
            <a:r>
              <a:rPr lang="en-IN" sz="2000" dirty="0"/>
              <a:t> is the lower class boundary of the group containing the median</a:t>
            </a:r>
          </a:p>
          <a:p>
            <a:r>
              <a:rPr lang="en-IN" sz="2000" b="1" dirty="0"/>
              <a:t>n</a:t>
            </a:r>
            <a:r>
              <a:rPr lang="en-IN" sz="2000" dirty="0"/>
              <a:t> is the total number of values</a:t>
            </a:r>
          </a:p>
          <a:p>
            <a:r>
              <a:rPr lang="en-IN" sz="2000" b="1" dirty="0"/>
              <a:t>B</a:t>
            </a:r>
            <a:r>
              <a:rPr lang="en-IN" sz="2000" dirty="0"/>
              <a:t> is the cumulative frequency of the groups before the median group</a:t>
            </a:r>
          </a:p>
          <a:p>
            <a:r>
              <a:rPr lang="en-IN" sz="2000" b="1" dirty="0"/>
              <a:t>G</a:t>
            </a:r>
            <a:r>
              <a:rPr lang="en-IN" sz="2000" dirty="0"/>
              <a:t> is the frequency of the median group</a:t>
            </a:r>
          </a:p>
          <a:p>
            <a:r>
              <a:rPr lang="en-IN" sz="2000" b="1" dirty="0"/>
              <a:t>w</a:t>
            </a:r>
            <a:r>
              <a:rPr lang="en-IN" sz="2000" dirty="0"/>
              <a:t> is the group width- Upper and lower class boundaries of median class</a:t>
            </a:r>
          </a:p>
        </p:txBody>
      </p:sp>
      <p:pic>
        <p:nvPicPr>
          <p:cNvPr id="41044" name="Picture 84"/>
          <p:cNvPicPr>
            <a:picLocks noChangeAspect="1" noChangeArrowheads="1"/>
          </p:cNvPicPr>
          <p:nvPr/>
        </p:nvPicPr>
        <p:blipFill>
          <a:blip r:embed="rId3"/>
          <a:srcRect/>
          <a:stretch>
            <a:fillRect/>
          </a:stretch>
        </p:blipFill>
        <p:spPr bwMode="auto">
          <a:xfrm>
            <a:off x="7973391" y="2031207"/>
            <a:ext cx="3962400" cy="3467100"/>
          </a:xfrm>
          <a:prstGeom prst="rect">
            <a:avLst/>
          </a:prstGeom>
          <a:noFill/>
          <a:ln w="9525">
            <a:noFill/>
            <a:miter lim="800000"/>
            <a:headEnd/>
            <a:tailEnd/>
          </a:ln>
          <a:effectLst/>
        </p:spPr>
      </p:pic>
    </p:spTree>
    <p:extLst>
      <p:ext uri="{BB962C8B-B14F-4D97-AF65-F5344CB8AC3E}">
        <p14:creationId xmlns:p14="http://schemas.microsoft.com/office/powerpoint/2010/main" val="685924239"/>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5D5C0945-3C12-41E7-B090-1D5BB38CB1A8}" type="slidenum">
              <a:rPr lang="en-US" altLang="en-US" smtClean="0"/>
              <a:pPr/>
              <a:t>41</a:t>
            </a:fld>
            <a:endParaRPr lang="en-US" altLang="en-US"/>
          </a:p>
        </p:txBody>
      </p:sp>
      <p:sp>
        <p:nvSpPr>
          <p:cNvPr id="7" name="Content Placeholder 6"/>
          <p:cNvSpPr>
            <a:spLocks noGrp="1"/>
          </p:cNvSpPr>
          <p:nvPr>
            <p:ph idx="4294967295"/>
          </p:nvPr>
        </p:nvSpPr>
        <p:spPr>
          <a:xfrm>
            <a:off x="0" y="1219200"/>
            <a:ext cx="11407775" cy="5384800"/>
          </a:xfrm>
        </p:spPr>
        <p:txBody>
          <a:bodyPr/>
          <a:lstStyle/>
          <a:p>
            <a:r>
              <a:rPr lang="en-IN" dirty="0"/>
              <a:t>For our example:</a:t>
            </a:r>
          </a:p>
          <a:p>
            <a:r>
              <a:rPr lang="en-IN" dirty="0"/>
              <a:t>The median is the middle value, which in our case is the 11</a:t>
            </a:r>
            <a:r>
              <a:rPr lang="en-IN" baseline="30000" dirty="0"/>
              <a:t>th</a:t>
            </a:r>
            <a:r>
              <a:rPr lang="en-IN" dirty="0"/>
              <a:t> one, which is in the 61 - 65 group:</a:t>
            </a:r>
          </a:p>
          <a:p>
            <a:pPr lvl="1"/>
            <a:r>
              <a:rPr lang="en-IN" dirty="0"/>
              <a:t>We can say "the </a:t>
            </a:r>
            <a:r>
              <a:rPr lang="en-IN" b="1" dirty="0"/>
              <a:t>median group</a:t>
            </a:r>
            <a:r>
              <a:rPr lang="en-IN" dirty="0"/>
              <a:t> is 61 - 65“</a:t>
            </a:r>
          </a:p>
          <a:p>
            <a:pPr lvl="1"/>
            <a:r>
              <a:rPr lang="en-IN" b="1" dirty="0"/>
              <a:t>L</a:t>
            </a:r>
            <a:r>
              <a:rPr lang="en-IN" dirty="0"/>
              <a:t> = 60.5</a:t>
            </a:r>
          </a:p>
          <a:p>
            <a:pPr lvl="1"/>
            <a:r>
              <a:rPr lang="en-IN" b="1" dirty="0"/>
              <a:t>n</a:t>
            </a:r>
            <a:r>
              <a:rPr lang="en-IN" dirty="0"/>
              <a:t> = 21</a:t>
            </a:r>
          </a:p>
          <a:p>
            <a:pPr lvl="1"/>
            <a:r>
              <a:rPr lang="en-IN" b="1" dirty="0"/>
              <a:t>B</a:t>
            </a:r>
            <a:r>
              <a:rPr lang="en-IN" dirty="0"/>
              <a:t> = 2 + 7 = 9</a:t>
            </a:r>
          </a:p>
          <a:p>
            <a:pPr lvl="1"/>
            <a:r>
              <a:rPr lang="en-IN" b="1" dirty="0"/>
              <a:t>G</a:t>
            </a:r>
            <a:r>
              <a:rPr lang="en-IN" dirty="0"/>
              <a:t> = 8</a:t>
            </a:r>
          </a:p>
          <a:p>
            <a:pPr lvl="1"/>
            <a:r>
              <a:rPr lang="en-IN" b="1" dirty="0"/>
              <a:t>w</a:t>
            </a:r>
            <a:r>
              <a:rPr lang="en-IN" dirty="0"/>
              <a:t> = 5</a:t>
            </a:r>
          </a:p>
          <a:p>
            <a:endParaRPr lang="en-IN" dirty="0"/>
          </a:p>
          <a:p>
            <a:endParaRPr lang="en-IN" dirty="0"/>
          </a:p>
        </p:txBody>
      </p:sp>
      <p:pic>
        <p:nvPicPr>
          <p:cNvPr id="8" name="Picture 84"/>
          <p:cNvPicPr>
            <a:picLocks noChangeAspect="1" noChangeArrowheads="1"/>
          </p:cNvPicPr>
          <p:nvPr/>
        </p:nvPicPr>
        <p:blipFill>
          <a:blip r:embed="rId2"/>
          <a:srcRect/>
          <a:stretch>
            <a:fillRect/>
          </a:stretch>
        </p:blipFill>
        <p:spPr bwMode="auto">
          <a:xfrm>
            <a:off x="7924800" y="2416419"/>
            <a:ext cx="3962400" cy="3467100"/>
          </a:xfrm>
          <a:prstGeom prst="rect">
            <a:avLst/>
          </a:prstGeom>
          <a:noFill/>
          <a:ln w="9525">
            <a:noFill/>
            <a:miter lim="800000"/>
            <a:headEnd/>
            <a:tailEnd/>
          </a:ln>
          <a:effectLst/>
        </p:spPr>
      </p:pic>
      <p:pic>
        <p:nvPicPr>
          <p:cNvPr id="280578" name="Picture 2"/>
          <p:cNvPicPr>
            <a:picLocks noChangeAspect="1" noChangeArrowheads="1"/>
          </p:cNvPicPr>
          <p:nvPr/>
        </p:nvPicPr>
        <p:blipFill>
          <a:blip r:embed="rId3"/>
          <a:srcRect/>
          <a:stretch>
            <a:fillRect/>
          </a:stretch>
        </p:blipFill>
        <p:spPr bwMode="auto">
          <a:xfrm>
            <a:off x="3026020" y="4536831"/>
            <a:ext cx="4838700" cy="1916723"/>
          </a:xfrm>
          <a:prstGeom prst="rect">
            <a:avLst/>
          </a:prstGeom>
          <a:noFill/>
          <a:ln w="9525">
            <a:noFill/>
            <a:miter lim="800000"/>
            <a:headEnd/>
            <a:tailEnd/>
          </a:ln>
          <a:effectLst/>
        </p:spPr>
      </p:pic>
      <p:sp>
        <p:nvSpPr>
          <p:cNvPr id="10" name="Rectangle 2"/>
          <p:cNvSpPr txBox="1">
            <a:spLocks noChangeArrowheads="1"/>
          </p:cNvSpPr>
          <p:nvPr/>
        </p:nvSpPr>
        <p:spPr>
          <a:xfrm>
            <a:off x="203200" y="304800"/>
            <a:ext cx="11684000" cy="914400"/>
          </a:xfrm>
          <a:prstGeom prst="rect">
            <a:avLst/>
          </a:prstGeom>
        </p:spPr>
        <p:txBody>
          <a:bodyPr>
            <a:noAutofit/>
          </a:bodyPr>
          <a:lstStyle/>
          <a:p>
            <a:pPr marL="0" marR="0" lvl="0" indent="0" defTabSz="914354" fontAlgn="auto">
              <a:lnSpc>
                <a:spcPct val="85000"/>
              </a:lnSpc>
              <a:spcBef>
                <a:spcPct val="0"/>
              </a:spcBef>
              <a:spcAft>
                <a:spcPts val="0"/>
              </a:spcAft>
              <a:buClrTx/>
              <a:buSzTx/>
              <a:tabLst/>
              <a:defRPr/>
            </a:pPr>
            <a:r>
              <a:rPr lang="en-US" altLang="en-US" sz="3200" cap="small" dirty="0">
                <a:solidFill>
                  <a:schemeClr val="tx2"/>
                </a:solidFill>
                <a:latin typeface="+mj-lt"/>
                <a:ea typeface="+mj-ea"/>
                <a:cs typeface="+mj-cs"/>
              </a:rPr>
              <a:t>Measuring the Central Tendency: (2) Median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596392"/>
          </a:xfrm>
        </p:spPr>
        <p:txBody>
          <a:bodyPr/>
          <a:lstStyle/>
          <a:p>
            <a:r>
              <a:rPr lang="en-US" altLang="en-US" dirty="0"/>
              <a:t>Measuring the Central Tendency: (3) Mode</a:t>
            </a:r>
            <a:endParaRPr lang="en-IN" dirty="0"/>
          </a:p>
        </p:txBody>
      </p:sp>
      <p:sp>
        <p:nvSpPr>
          <p:cNvPr id="4" name="Slide Number Placeholder 3">
            <a:extLst>
              <a:ext uri="{FF2B5EF4-FFF2-40B4-BE49-F238E27FC236}">
                <a16:creationId xmlns:a16="http://schemas.microsoft.com/office/drawing/2014/main" id="{F6E2056E-03B2-4E7E-A4A6-133B3ED1CBD1}"/>
              </a:ext>
            </a:extLst>
          </p:cNvPr>
          <p:cNvSpPr>
            <a:spLocks noGrp="1"/>
          </p:cNvSpPr>
          <p:nvPr>
            <p:ph type="sldNum" sz="quarter" idx="12"/>
          </p:nvPr>
        </p:nvSpPr>
        <p:spPr/>
        <p:txBody>
          <a:bodyPr/>
          <a:lstStyle/>
          <a:p>
            <a:fld id="{3CCF00EA-7FEC-4848-8AE3-5B6199E0A559}" type="slidenum">
              <a:rPr lang="en-US" altLang="en-US" smtClean="0"/>
              <a:pPr/>
              <a:t>42</a:t>
            </a:fld>
            <a:endParaRPr lang="en-US" altLang="en-US"/>
          </a:p>
        </p:txBody>
      </p:sp>
      <p:sp>
        <p:nvSpPr>
          <p:cNvPr id="3" name="Content Placeholder 2"/>
          <p:cNvSpPr>
            <a:spLocks noGrp="1"/>
          </p:cNvSpPr>
          <p:nvPr>
            <p:ph sz="quarter" idx="1"/>
          </p:nvPr>
        </p:nvSpPr>
        <p:spPr/>
        <p:txBody>
          <a:bodyPr/>
          <a:lstStyle/>
          <a:p>
            <a:r>
              <a:rPr lang="en-IN" b="1" dirty="0"/>
              <a:t>Mode </a:t>
            </a:r>
          </a:p>
          <a:p>
            <a:pPr lvl="1"/>
            <a:r>
              <a:rPr lang="en-US" altLang="en-US" sz="2000" dirty="0"/>
              <a:t>Value that occurs most frequently in the data</a:t>
            </a:r>
          </a:p>
          <a:p>
            <a:pPr lvl="1"/>
            <a:r>
              <a:rPr lang="en-US" altLang="en-US" sz="2000" dirty="0"/>
              <a:t>Unimodal, bimodal, multimodal</a:t>
            </a:r>
          </a:p>
          <a:p>
            <a:endParaRPr lang="en-IN" b="1" dirty="0"/>
          </a:p>
          <a:p>
            <a:endParaRPr lang="en-IN" dirty="0"/>
          </a:p>
        </p:txBody>
      </p:sp>
      <p:pic>
        <p:nvPicPr>
          <p:cNvPr id="6" name="Picture 5"/>
          <p:cNvPicPr>
            <a:picLocks noChangeAspect="1"/>
          </p:cNvPicPr>
          <p:nvPr/>
        </p:nvPicPr>
        <p:blipFill rotWithShape="1">
          <a:blip r:embed="rId2"/>
          <a:srcRect r="58298" b="34"/>
          <a:stretch/>
        </p:blipFill>
        <p:spPr>
          <a:xfrm>
            <a:off x="6384033" y="1196752"/>
            <a:ext cx="2808312" cy="2304256"/>
          </a:xfrm>
          <a:prstGeom prst="rect">
            <a:avLst/>
          </a:prstGeom>
        </p:spPr>
      </p:pic>
      <p:pic>
        <p:nvPicPr>
          <p:cNvPr id="7" name="Picture 6"/>
          <p:cNvPicPr>
            <a:picLocks noChangeAspect="1"/>
          </p:cNvPicPr>
          <p:nvPr/>
        </p:nvPicPr>
        <p:blipFill rotWithShape="1">
          <a:blip r:embed="rId2"/>
          <a:srcRect l="54534" t="394"/>
          <a:stretch/>
        </p:blipFill>
        <p:spPr>
          <a:xfrm>
            <a:off x="6257306" y="3691000"/>
            <a:ext cx="3061767" cy="2295970"/>
          </a:xfrm>
          <a:prstGeom prst="rect">
            <a:avLst/>
          </a:prstGeom>
        </p:spPr>
      </p:pic>
    </p:spTree>
    <p:extLst>
      <p:ext uri="{BB962C8B-B14F-4D97-AF65-F5344CB8AC3E}">
        <p14:creationId xmlns:p14="http://schemas.microsoft.com/office/powerpoint/2010/main" val="61219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normAutofit/>
          </a:bodyPr>
          <a:lstStyle/>
          <a:p>
            <a:pPr>
              <a:spcBef>
                <a:spcPts val="400"/>
              </a:spcBef>
            </a:pPr>
            <a:r>
              <a:rPr lang="en-US" altLang="en-US" dirty="0">
                <a:latin typeface="+mj-lt"/>
              </a:rPr>
              <a:t>Mode: Value that occurs most frequently in the data</a:t>
            </a:r>
          </a:p>
          <a:p>
            <a:pPr>
              <a:spcBef>
                <a:spcPts val="400"/>
              </a:spcBef>
            </a:pPr>
            <a:endParaRPr lang="en-US" altLang="en-US" dirty="0">
              <a:latin typeface="+mj-lt"/>
            </a:endParaRPr>
          </a:p>
          <a:p>
            <a:pPr>
              <a:spcBef>
                <a:spcPts val="400"/>
              </a:spcBef>
            </a:pPr>
            <a:r>
              <a:rPr lang="en-US" altLang="en-US" dirty="0">
                <a:latin typeface="+mj-lt"/>
              </a:rPr>
              <a:t>Unimodal</a:t>
            </a:r>
          </a:p>
          <a:p>
            <a:pPr lvl="1">
              <a:spcBef>
                <a:spcPts val="400"/>
              </a:spcBef>
            </a:pPr>
            <a:r>
              <a:rPr lang="en-US" altLang="en-US" dirty="0">
                <a:latin typeface="+mj-lt"/>
              </a:rPr>
              <a:t>Empirical formula:</a:t>
            </a:r>
          </a:p>
          <a:p>
            <a:pPr>
              <a:spcBef>
                <a:spcPts val="400"/>
              </a:spcBef>
            </a:pPr>
            <a:endParaRPr lang="en-US" altLang="en-US" dirty="0">
              <a:latin typeface="+mj-lt"/>
            </a:endParaRPr>
          </a:p>
          <a:p>
            <a:pPr>
              <a:spcBef>
                <a:spcPts val="400"/>
              </a:spcBef>
            </a:pPr>
            <a:endParaRPr lang="en-US" altLang="en-US" dirty="0">
              <a:latin typeface="+mj-lt"/>
            </a:endParaRPr>
          </a:p>
          <a:p>
            <a:pPr>
              <a:spcBef>
                <a:spcPts val="400"/>
              </a:spcBef>
            </a:pPr>
            <a:r>
              <a:rPr lang="en-US" altLang="en-US" dirty="0">
                <a:latin typeface="+mj-lt"/>
              </a:rPr>
              <a:t>Multi-modal</a:t>
            </a:r>
          </a:p>
          <a:p>
            <a:pPr lvl="1">
              <a:spcBef>
                <a:spcPts val="400"/>
              </a:spcBef>
            </a:pPr>
            <a:r>
              <a:rPr lang="en-US" altLang="en-US" dirty="0">
                <a:latin typeface="+mj-lt"/>
              </a:rPr>
              <a:t>Bimodal</a:t>
            </a:r>
          </a:p>
          <a:p>
            <a:pPr lvl="1">
              <a:spcBef>
                <a:spcPts val="400"/>
              </a:spcBef>
            </a:pPr>
            <a:r>
              <a:rPr lang="en-US" altLang="en-US" dirty="0" err="1">
                <a:latin typeface="+mj-lt"/>
              </a:rPr>
              <a:t>Trimodal</a:t>
            </a:r>
            <a:endParaRPr lang="en-US" altLang="en-US" dirty="0">
              <a:latin typeface="+mj-lt"/>
            </a:endParaRPr>
          </a:p>
        </p:txBody>
      </p:sp>
      <p:sp>
        <p:nvSpPr>
          <p:cNvPr id="2" name="Slide Number Placeholder 1">
            <a:extLst>
              <a:ext uri="{FF2B5EF4-FFF2-40B4-BE49-F238E27FC236}">
                <a16:creationId xmlns:a16="http://schemas.microsoft.com/office/drawing/2014/main" id="{507FB716-2433-4245-AC59-97BA3291E719}"/>
              </a:ext>
            </a:extLst>
          </p:cNvPr>
          <p:cNvSpPr>
            <a:spLocks noGrp="1"/>
          </p:cNvSpPr>
          <p:nvPr>
            <p:ph type="sldNum" sz="quarter" idx="10"/>
          </p:nvPr>
        </p:nvSpPr>
        <p:spPr/>
        <p:txBody>
          <a:bodyPr/>
          <a:lstStyle/>
          <a:p>
            <a:fld id="{5D5C0945-3C12-41E7-B090-1D5BB38CB1A8}" type="slidenum">
              <a:rPr lang="en-US" altLang="en-US" smtClean="0"/>
              <a:pPr/>
              <a:t>43</a:t>
            </a:fld>
            <a:endParaRPr lang="en-US" altLang="en-US"/>
          </a:p>
        </p:txBody>
      </p:sp>
      <p:graphicFrame>
        <p:nvGraphicFramePr>
          <p:cNvPr id="18440" name="Object 7"/>
          <p:cNvGraphicFramePr>
            <a:graphicFrameLocks noChangeAspect="1"/>
          </p:cNvGraphicFramePr>
          <p:nvPr/>
        </p:nvGraphicFramePr>
        <p:xfrm>
          <a:off x="1866104" y="3113319"/>
          <a:ext cx="4449763" cy="420688"/>
        </p:xfrm>
        <a:graphic>
          <a:graphicData uri="http://schemas.openxmlformats.org/presentationml/2006/ole">
            <mc:AlternateContent xmlns:mc="http://schemas.openxmlformats.org/markup-compatibility/2006">
              <mc:Choice xmlns:v="urn:schemas-microsoft-com:vml" Requires="v">
                <p:oleObj name="Equation" r:id="rId3" imgW="2197100" imgH="203200" progId="Equation.3">
                  <p:embed/>
                </p:oleObj>
              </mc:Choice>
              <mc:Fallback>
                <p:oleObj name="Equation" r:id="rId3" imgW="2197100" imgH="203200" progId="Equation.3">
                  <p:embed/>
                  <p:pic>
                    <p:nvPicPr>
                      <p:cNvPr id="1844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104" y="3113319"/>
                        <a:ext cx="4449763"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3176" y="3876266"/>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5200" y="3761171"/>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647" y="2992546"/>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8190" y="114299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7" name="Content Placeholder 6"/>
          <p:cNvSpPr>
            <a:spLocks noGrp="1"/>
          </p:cNvSpPr>
          <p:nvPr>
            <p:ph sz="quarter" idx="1"/>
          </p:nvPr>
        </p:nvSpPr>
        <p:spPr/>
        <p:txBody>
          <a:bodyPr/>
          <a:lstStyle/>
          <a:p>
            <a:r>
              <a:rPr lang="en-US" dirty="0"/>
              <a:t> Mode for the grouped data:</a:t>
            </a:r>
          </a:p>
          <a:p>
            <a:endParaRPr lang="en-IN" dirty="0"/>
          </a:p>
        </p:txBody>
      </p:sp>
      <p:sp>
        <p:nvSpPr>
          <p:cNvPr id="5" name="Slide Number Placeholder 4"/>
          <p:cNvSpPr>
            <a:spLocks noGrp="1"/>
          </p:cNvSpPr>
          <p:nvPr>
            <p:ph type="sldNum" sz="quarter" idx="15"/>
          </p:nvPr>
        </p:nvSpPr>
        <p:spPr>
          <a:xfrm>
            <a:off x="9652000" y="6477000"/>
            <a:ext cx="2540000" cy="381000"/>
          </a:xfrm>
          <a:prstGeom prst="rect">
            <a:avLst/>
          </a:prstGeom>
        </p:spPr>
        <p:txBody>
          <a:bodyPr/>
          <a:lstStyle/>
          <a:p>
            <a:fld id="{5D5C0945-3C12-41E7-B090-1D5BB38CB1A8}" type="slidenum">
              <a:rPr lang="en-US" altLang="en-US" smtClean="0"/>
              <a:pPr/>
              <a:t>44</a:t>
            </a:fld>
            <a:endParaRPr lang="en-US" altLang="en-US"/>
          </a:p>
        </p:txBody>
      </p:sp>
      <p:pic>
        <p:nvPicPr>
          <p:cNvPr id="282626" name="Picture 2"/>
          <p:cNvPicPr>
            <a:picLocks noChangeAspect="1" noChangeArrowheads="1"/>
          </p:cNvPicPr>
          <p:nvPr/>
        </p:nvPicPr>
        <p:blipFill>
          <a:blip r:embed="rId2"/>
          <a:srcRect/>
          <a:stretch>
            <a:fillRect/>
          </a:stretch>
        </p:blipFill>
        <p:spPr bwMode="auto">
          <a:xfrm>
            <a:off x="1499392" y="2279422"/>
            <a:ext cx="8152608" cy="3876675"/>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865049"/>
          </a:xfrm>
        </p:spPr>
        <p:txBody>
          <a:bodyPr/>
          <a:lstStyle/>
          <a:p>
            <a:r>
              <a:rPr lang="en-US" dirty="0"/>
              <a:t>Compute the mode of the grouped data</a:t>
            </a:r>
            <a:endParaRPr lang="en-IN" dirty="0"/>
          </a:p>
        </p:txBody>
      </p:sp>
      <p:pic>
        <p:nvPicPr>
          <p:cNvPr id="283651" name="Picture 3"/>
          <p:cNvPicPr>
            <a:picLocks noGrp="1" noChangeAspect="1" noChangeArrowheads="1"/>
          </p:cNvPicPr>
          <p:nvPr>
            <p:ph sz="quarter" idx="1"/>
          </p:nvPr>
        </p:nvPicPr>
        <p:blipFill>
          <a:blip r:embed="rId2"/>
          <a:srcRect/>
          <a:stretch>
            <a:fillRect/>
          </a:stretch>
        </p:blipFill>
        <p:spPr bwMode="auto">
          <a:xfrm>
            <a:off x="361834" y="2041158"/>
            <a:ext cx="7867766" cy="4542204"/>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597BAC66-0D29-4F19-BBB5-98BA283BC6CD}"/>
              </a:ext>
            </a:extLst>
          </p:cNvPr>
          <p:cNvSpPr>
            <a:spLocks noGrp="1"/>
          </p:cNvSpPr>
          <p:nvPr>
            <p:ph type="sldNum" sz="quarter" idx="15"/>
          </p:nvPr>
        </p:nvSpPr>
        <p:spPr/>
        <p:txBody>
          <a:bodyPr/>
          <a:lstStyle/>
          <a:p>
            <a:fld id="{B6F15528-21DE-4FAA-801E-634DDDAF4B2B}" type="slidenum">
              <a:rPr lang="en-US" smtClean="0"/>
              <a:pPr/>
              <a:t>45</a:t>
            </a:fld>
            <a:endParaRPr lang="en-US"/>
          </a:p>
        </p:txBody>
      </p:sp>
      <p:pic>
        <p:nvPicPr>
          <p:cNvPr id="6" name="Picture 84"/>
          <p:cNvPicPr>
            <a:picLocks noChangeAspect="1" noChangeArrowheads="1"/>
          </p:cNvPicPr>
          <p:nvPr/>
        </p:nvPicPr>
        <p:blipFill>
          <a:blip r:embed="rId3"/>
          <a:srcRect/>
          <a:stretch>
            <a:fillRect/>
          </a:stretch>
        </p:blipFill>
        <p:spPr bwMode="auto">
          <a:xfrm>
            <a:off x="6506817" y="1417638"/>
            <a:ext cx="3962400" cy="34671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361950" y="989090"/>
            <a:ext cx="6438900" cy="1255713"/>
          </a:xfrm>
        </p:spPr>
        <p:txBody>
          <a:bodyPr>
            <a:noAutofit/>
          </a:bodyPr>
          <a:lstStyle/>
          <a:p>
            <a:pPr>
              <a:lnSpc>
                <a:spcPct val="120000"/>
              </a:lnSpc>
            </a:pPr>
            <a:r>
              <a:rPr lang="en-IN" sz="2000" dirty="0">
                <a:latin typeface="+mj-lt"/>
              </a:rPr>
              <a:t>Data can be "skewed", meaning it tends to have a </a:t>
            </a:r>
            <a:r>
              <a:rPr lang="en-IN" sz="2000" b="1" dirty="0">
                <a:latin typeface="+mj-lt"/>
              </a:rPr>
              <a:t>long tail</a:t>
            </a:r>
            <a:r>
              <a:rPr lang="en-IN" sz="2000" dirty="0">
                <a:latin typeface="+mj-lt"/>
              </a:rPr>
              <a:t> on one side or the other:</a:t>
            </a:r>
            <a:endParaRPr lang="en-US" altLang="en-US" sz="2000" dirty="0">
              <a:latin typeface="+mj-lt"/>
            </a:endParaRPr>
          </a:p>
          <a:p>
            <a:pPr eaLnBrk="1" hangingPunct="1">
              <a:lnSpc>
                <a:spcPct val="120000"/>
              </a:lnSpc>
            </a:pPr>
            <a:r>
              <a:rPr lang="en-US" altLang="en-US" sz="2000" dirty="0">
                <a:latin typeface="+mj-lt"/>
              </a:rPr>
              <a:t>Median, mean and mode of symmetric, positively and negatively skewed data</a:t>
            </a:r>
          </a:p>
        </p:txBody>
      </p:sp>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96000" y="3152960"/>
            <a:ext cx="4800600" cy="3405033"/>
          </a:xfrm>
          <a:noFill/>
        </p:spPr>
      </p:pic>
      <p:pic>
        <p:nvPicPr>
          <p:cNvPr id="19464" name="Picture 8" descr="leftskewed"/>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71499" y="2727248"/>
            <a:ext cx="4876800" cy="3771900"/>
          </a:xfrm>
          <a:noFill/>
        </p:spPr>
      </p:pic>
      <p:sp>
        <p:nvSpPr>
          <p:cNvPr id="2" name="Slide Number Placeholder 1">
            <a:extLst>
              <a:ext uri="{FF2B5EF4-FFF2-40B4-BE49-F238E27FC236}">
                <a16:creationId xmlns:a16="http://schemas.microsoft.com/office/drawing/2014/main" id="{ADA5FD48-CB74-4AF0-84C0-7C29A38826A3}"/>
              </a:ext>
            </a:extLst>
          </p:cNvPr>
          <p:cNvSpPr>
            <a:spLocks noGrp="1"/>
          </p:cNvSpPr>
          <p:nvPr>
            <p:ph type="sldNum" sz="quarter" idx="10"/>
          </p:nvPr>
        </p:nvSpPr>
        <p:spPr/>
        <p:txBody>
          <a:bodyPr/>
          <a:lstStyle/>
          <a:p>
            <a:fld id="{680A1083-1268-4A42-B7F5-4F6EE6F4CD64}" type="slidenum">
              <a:rPr lang="en-US" altLang="en-US" smtClean="0"/>
              <a:pPr/>
              <a:t>46</a:t>
            </a:fld>
            <a:endParaRPr lang="en-US" altLang="en-US"/>
          </a:p>
        </p:txBody>
      </p:sp>
      <p:sp>
        <p:nvSpPr>
          <p:cNvPr id="19466" name="Rectangle 11"/>
          <p:cNvSpPr>
            <a:spLocks noChangeArrowheads="1"/>
          </p:cNvSpPr>
          <p:nvPr/>
        </p:nvSpPr>
        <p:spPr bwMode="auto">
          <a:xfrm>
            <a:off x="2619375" y="4207135"/>
            <a:ext cx="29465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j-lt"/>
              </a:rPr>
              <a:t>positively skewed or Right skewed</a:t>
            </a:r>
          </a:p>
        </p:txBody>
      </p:sp>
      <p:sp>
        <p:nvSpPr>
          <p:cNvPr id="19467" name="Rectangle 12"/>
          <p:cNvSpPr>
            <a:spLocks noChangeArrowheads="1"/>
          </p:cNvSpPr>
          <p:nvPr/>
        </p:nvSpPr>
        <p:spPr bwMode="auto">
          <a:xfrm>
            <a:off x="7035144" y="3195980"/>
            <a:ext cx="29223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j-lt"/>
              </a:rPr>
              <a:t>negatively skewed or left skewed</a:t>
            </a:r>
          </a:p>
        </p:txBody>
      </p:sp>
      <p:sp>
        <p:nvSpPr>
          <p:cNvPr id="19468" name="Rectangle 13"/>
          <p:cNvSpPr>
            <a:spLocks noChangeArrowheads="1"/>
          </p:cNvSpPr>
          <p:nvPr/>
        </p:nvSpPr>
        <p:spPr bwMode="auto">
          <a:xfrm>
            <a:off x="7497304" y="300007"/>
            <a:ext cx="3399296"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latin typeface="+mn-lt"/>
              </a:rPr>
              <a:t>Symmetric/No Skew</a:t>
            </a:r>
          </a:p>
        </p:txBody>
      </p:sp>
      <p:pic>
        <p:nvPicPr>
          <p:cNvPr id="11" name="Picture 10">
            <a:extLst>
              <a:ext uri="{FF2B5EF4-FFF2-40B4-BE49-F238E27FC236}">
                <a16:creationId xmlns:a16="http://schemas.microsoft.com/office/drawing/2014/main" id="{1A330157-638C-4065-A28B-448ECB8D70AA}"/>
              </a:ext>
            </a:extLst>
          </p:cNvPr>
          <p:cNvPicPr>
            <a:picLocks noChangeAspect="1"/>
          </p:cNvPicPr>
          <p:nvPr/>
        </p:nvPicPr>
        <p:blipFill>
          <a:blip r:embed="rId5"/>
          <a:stretch>
            <a:fillRect/>
          </a:stretch>
        </p:blipFill>
        <p:spPr>
          <a:xfrm>
            <a:off x="7306804" y="914400"/>
            <a:ext cx="3780296" cy="2048187"/>
          </a:xfrm>
          <a:prstGeom prst="rect">
            <a:avLst/>
          </a:prstGeom>
        </p:spPr>
      </p:pic>
    </p:spTree>
    <p:extLst>
      <p:ext uri="{BB962C8B-B14F-4D97-AF65-F5344CB8AC3E}">
        <p14:creationId xmlns:p14="http://schemas.microsoft.com/office/powerpoint/2010/main" val="3146674761"/>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286607"/>
            <a:ext cx="11841015" cy="853080"/>
          </a:xfrm>
        </p:spPr>
        <p:txBody>
          <a:bodyPr>
            <a:normAutofit fontScale="90000"/>
          </a:bodyPr>
          <a:lstStyle/>
          <a:p>
            <a:pPr algn="ctr"/>
            <a:r>
              <a:rPr lang="en-IN" sz="4000" dirty="0"/>
              <a:t>When to use what measurement of central tendency ??</a:t>
            </a:r>
          </a:p>
        </p:txBody>
      </p:sp>
      <p:sp>
        <p:nvSpPr>
          <p:cNvPr id="3" name="Slide Number Placeholder 2">
            <a:extLst>
              <a:ext uri="{FF2B5EF4-FFF2-40B4-BE49-F238E27FC236}">
                <a16:creationId xmlns:a16="http://schemas.microsoft.com/office/drawing/2014/main" id="{A9A8F68E-92ED-4277-84D4-6B33CEEB829A}"/>
              </a:ext>
            </a:extLst>
          </p:cNvPr>
          <p:cNvSpPr>
            <a:spLocks noGrp="1"/>
          </p:cNvSpPr>
          <p:nvPr>
            <p:ph type="sldNum" sz="quarter" idx="12"/>
          </p:nvPr>
        </p:nvSpPr>
        <p:spPr/>
        <p:txBody>
          <a:bodyPr/>
          <a:lstStyle/>
          <a:p>
            <a:fld id="{3CCF00EA-7FEC-4848-8AE3-5B6199E0A559}" type="slidenum">
              <a:rPr lang="en-US" altLang="en-US" smtClean="0"/>
              <a:pPr/>
              <a:t>47</a:t>
            </a:fld>
            <a:endParaRPr lang="en-US" altLang="en-US"/>
          </a:p>
        </p:txBody>
      </p:sp>
      <p:sp>
        <p:nvSpPr>
          <p:cNvPr id="4" name="Content Placeholder 3"/>
          <p:cNvSpPr>
            <a:spLocks noGrp="1"/>
          </p:cNvSpPr>
          <p:nvPr>
            <p:ph sz="quarter" idx="1"/>
          </p:nvPr>
        </p:nvSpPr>
        <p:spPr>
          <a:xfrm>
            <a:off x="702365" y="1295400"/>
            <a:ext cx="10880035" cy="5181600"/>
          </a:xfrm>
        </p:spPr>
        <p:txBody>
          <a:bodyPr>
            <a:normAutofit/>
          </a:bodyPr>
          <a:lstStyle/>
          <a:p>
            <a:pPr algn="just"/>
            <a:endParaRPr lang="en-IN" dirty="0"/>
          </a:p>
          <a:p>
            <a:pPr algn="just"/>
            <a:r>
              <a:rPr lang="en-IN" dirty="0"/>
              <a:t>If data is Categorical (Nominal or Ordinal) it is impossible to calculate mean or median. So, go for </a:t>
            </a:r>
            <a:r>
              <a:rPr lang="en-IN" dirty="0">
                <a:solidFill>
                  <a:srgbClr val="00B050"/>
                </a:solidFill>
              </a:rPr>
              <a:t>mode</a:t>
            </a:r>
            <a:r>
              <a:rPr lang="en-IN" dirty="0"/>
              <a:t>.</a:t>
            </a:r>
          </a:p>
          <a:p>
            <a:pPr algn="just"/>
            <a:endParaRPr lang="en-IN" dirty="0"/>
          </a:p>
          <a:p>
            <a:pPr algn="just"/>
            <a:r>
              <a:rPr lang="en-IN" dirty="0"/>
              <a:t>If your data is quantitative then go for mean or median. </a:t>
            </a:r>
            <a:endParaRPr lang="en-IN" dirty="0">
              <a:solidFill>
                <a:srgbClr val="FF0000"/>
              </a:solidFill>
            </a:endParaRPr>
          </a:p>
          <a:p>
            <a:pPr algn="just"/>
            <a:endParaRPr lang="en-IN" dirty="0"/>
          </a:p>
          <a:p>
            <a:pPr algn="just"/>
            <a:r>
              <a:rPr lang="en-IN" dirty="0"/>
              <a:t>Basically, if your data is having some influential outliers (190, 192, </a:t>
            </a:r>
            <a:r>
              <a:rPr lang="en-IN" dirty="0">
                <a:solidFill>
                  <a:srgbClr val="FF0000"/>
                </a:solidFill>
              </a:rPr>
              <a:t>345</a:t>
            </a:r>
            <a:r>
              <a:rPr lang="en-IN" dirty="0"/>
              <a:t>) or data is highly skewed then </a:t>
            </a:r>
            <a:r>
              <a:rPr lang="en-IN" b="1" dirty="0">
                <a:solidFill>
                  <a:srgbClr val="00B050"/>
                </a:solidFill>
              </a:rPr>
              <a:t>median</a:t>
            </a:r>
            <a:r>
              <a:rPr lang="en-IN" dirty="0"/>
              <a:t> is the best measurement for finding central tendency. Otherwise go for </a:t>
            </a:r>
            <a:r>
              <a:rPr lang="en-IN" dirty="0">
                <a:solidFill>
                  <a:srgbClr val="00B050"/>
                </a:solidFill>
              </a:rPr>
              <a:t>Mean</a:t>
            </a:r>
            <a:br>
              <a:rPr lang="en-IN" dirty="0"/>
            </a:br>
            <a:endParaRPr lang="en-IN" dirty="0"/>
          </a:p>
        </p:txBody>
      </p:sp>
      <p:sp>
        <p:nvSpPr>
          <p:cNvPr id="8" name="AutoShape 2" descr="https://i1.wp.com/makemeanalyst.com/wp-content/uploads/2017/05/median1-1.png?zoom=1.25&amp;resize=566%2C220"/>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046165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2999-F8C2-49BE-A1FE-4A18B6B876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7F9026-820A-4DA8-AF50-8E1352729432}"/>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7DAA3B4B-E5C0-4B0A-8C19-39CAA14D816F}"/>
              </a:ext>
            </a:extLst>
          </p:cNvPr>
          <p:cNvSpPr>
            <a:spLocks noGrp="1"/>
          </p:cNvSpPr>
          <p:nvPr>
            <p:ph sz="quarter" idx="2"/>
          </p:nvPr>
        </p:nvSpPr>
        <p:spPr/>
        <p:txBody>
          <a:bodyPr/>
          <a:lstStyle/>
          <a:p>
            <a:endParaRPr lang="en-IN"/>
          </a:p>
        </p:txBody>
      </p:sp>
      <p:pic>
        <p:nvPicPr>
          <p:cNvPr id="6" name="Picture 5">
            <a:extLst>
              <a:ext uri="{FF2B5EF4-FFF2-40B4-BE49-F238E27FC236}">
                <a16:creationId xmlns:a16="http://schemas.microsoft.com/office/drawing/2014/main" id="{E1C71FCA-6C7E-4DAE-9BA6-1D84B6B86D85}"/>
              </a:ext>
            </a:extLst>
          </p:cNvPr>
          <p:cNvPicPr>
            <a:picLocks noChangeAspect="1"/>
          </p:cNvPicPr>
          <p:nvPr/>
        </p:nvPicPr>
        <p:blipFill>
          <a:blip r:embed="rId2"/>
          <a:stretch>
            <a:fillRect/>
          </a:stretch>
        </p:blipFill>
        <p:spPr>
          <a:xfrm>
            <a:off x="1397889" y="846137"/>
            <a:ext cx="8227430" cy="4282453"/>
          </a:xfrm>
          <a:prstGeom prst="rect">
            <a:avLst/>
          </a:prstGeom>
        </p:spPr>
      </p:pic>
    </p:spTree>
    <p:extLst>
      <p:ext uri="{BB962C8B-B14F-4D97-AF65-F5344CB8AC3E}">
        <p14:creationId xmlns:p14="http://schemas.microsoft.com/office/powerpoint/2010/main" val="127168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1AD-B730-4A08-A34F-9388C72ADA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13B3A7-2FBA-491C-86C3-DFD86BBF0BB5}"/>
              </a:ext>
            </a:extLst>
          </p:cNvPr>
          <p:cNvSpPr>
            <a:spLocks noGrp="1"/>
          </p:cNvSpPr>
          <p:nvPr>
            <p:ph sz="quarter" idx="1"/>
          </p:nvPr>
        </p:nvSpPr>
        <p:spPr/>
        <p:txBody>
          <a:bodyPr/>
          <a:lstStyle/>
          <a:p>
            <a:endParaRPr lang="en-IN"/>
          </a:p>
        </p:txBody>
      </p:sp>
      <p:sp>
        <p:nvSpPr>
          <p:cNvPr id="4" name="Content Placeholder 3">
            <a:extLst>
              <a:ext uri="{FF2B5EF4-FFF2-40B4-BE49-F238E27FC236}">
                <a16:creationId xmlns:a16="http://schemas.microsoft.com/office/drawing/2014/main" id="{2D1F5570-9C86-4775-B543-450902BBC73D}"/>
              </a:ext>
            </a:extLst>
          </p:cNvPr>
          <p:cNvSpPr>
            <a:spLocks noGrp="1"/>
          </p:cNvSpPr>
          <p:nvPr>
            <p:ph sz="quarter" idx="2"/>
          </p:nvPr>
        </p:nvSpPr>
        <p:spPr/>
        <p:txBody>
          <a:bodyPr/>
          <a:lstStyle/>
          <a:p>
            <a:endParaRPr lang="en-IN"/>
          </a:p>
        </p:txBody>
      </p:sp>
      <p:pic>
        <p:nvPicPr>
          <p:cNvPr id="6" name="Picture 5">
            <a:extLst>
              <a:ext uri="{FF2B5EF4-FFF2-40B4-BE49-F238E27FC236}">
                <a16:creationId xmlns:a16="http://schemas.microsoft.com/office/drawing/2014/main" id="{C411EF32-971F-4FDF-978F-E4BD5DA91EA9}"/>
              </a:ext>
            </a:extLst>
          </p:cNvPr>
          <p:cNvPicPr>
            <a:picLocks noChangeAspect="1"/>
          </p:cNvPicPr>
          <p:nvPr/>
        </p:nvPicPr>
        <p:blipFill>
          <a:blip r:embed="rId2"/>
          <a:stretch>
            <a:fillRect/>
          </a:stretch>
        </p:blipFill>
        <p:spPr>
          <a:xfrm>
            <a:off x="1818852" y="846138"/>
            <a:ext cx="7749623" cy="4839045"/>
          </a:xfrm>
          <a:prstGeom prst="rect">
            <a:avLst/>
          </a:prstGeom>
        </p:spPr>
      </p:pic>
    </p:spTree>
    <p:extLst>
      <p:ext uri="{BB962C8B-B14F-4D97-AF65-F5344CB8AC3E}">
        <p14:creationId xmlns:p14="http://schemas.microsoft.com/office/powerpoint/2010/main" val="207791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(2) Graphs and Networks</a:t>
            </a:r>
          </a:p>
        </p:txBody>
      </p:sp>
      <p:sp>
        <p:nvSpPr>
          <p:cNvPr id="17412" name="Rectangle 3"/>
          <p:cNvSpPr>
            <a:spLocks noGrp="1" noChangeArrowheads="1"/>
          </p:cNvSpPr>
          <p:nvPr>
            <p:ph sz="quarter" idx="1"/>
          </p:nvPr>
        </p:nvSpPr>
        <p:spPr>
          <a:xfrm>
            <a:off x="0" y="1034825"/>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b="1" dirty="0">
                <a:cs typeface="Times New Roman" panose="02020603050405020304" pitchFamily="18" charset="0"/>
              </a:rPr>
              <a:t>Transportation network</a:t>
            </a:r>
          </a:p>
          <a:p>
            <a:pPr marL="523881" indent="-342900">
              <a:lnSpc>
                <a:spcPct val="200000"/>
              </a:lnSpc>
              <a:spcBef>
                <a:spcPts val="0"/>
              </a:spcBef>
            </a:pPr>
            <a:r>
              <a:rPr lang="en-US" altLang="en-US" sz="2400" b="1" dirty="0">
                <a:cs typeface="Times New Roman" panose="02020603050405020304" pitchFamily="18" charset="0"/>
              </a:rPr>
              <a:t>World Wide Web</a:t>
            </a:r>
          </a:p>
        </p:txBody>
      </p:sp>
      <p:sp>
        <p:nvSpPr>
          <p:cNvPr id="2" name="Slide Number Placeholder 1">
            <a:extLst>
              <a:ext uri="{FF2B5EF4-FFF2-40B4-BE49-F238E27FC236}">
                <a16:creationId xmlns:a16="http://schemas.microsoft.com/office/drawing/2014/main" id="{B96DA207-9444-4637-B82B-6F418CEAED03}"/>
              </a:ext>
            </a:extLst>
          </p:cNvPr>
          <p:cNvSpPr>
            <a:spLocks noGrp="1"/>
          </p:cNvSpPr>
          <p:nvPr>
            <p:ph type="sldNum" sz="quarter" idx="15"/>
          </p:nvPr>
        </p:nvSpPr>
        <p:spPr/>
        <p:txBody>
          <a:bodyPr/>
          <a:lstStyle/>
          <a:p>
            <a:fld id="{B6F15528-21DE-4FAA-801E-634DDDAF4B2B}" type="slidenum">
              <a:rPr lang="en-US" smtClean="0"/>
              <a:pPr/>
              <a:t>5</a:t>
            </a:fld>
            <a:endParaRPr lang="en-US"/>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217" y="932437"/>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0" y="4830097"/>
            <a:ext cx="5910471"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b="1" dirty="0">
                <a:cs typeface="Times New Roman" panose="02020603050405020304" pitchFamily="18" charset="0"/>
              </a:rPr>
              <a:t>Molecular Structures</a:t>
            </a:r>
          </a:p>
          <a:p>
            <a:pPr marL="523881" indent="-342900">
              <a:lnSpc>
                <a:spcPct val="200000"/>
              </a:lnSpc>
              <a:spcBef>
                <a:spcPts val="0"/>
              </a:spcBef>
            </a:pPr>
            <a:r>
              <a:rPr lang="en-US" altLang="en-US" sz="2400" b="1"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Mean</a:t>
            </a:r>
          </a:p>
        </p:txBody>
      </p:sp>
      <p:sp>
        <p:nvSpPr>
          <p:cNvPr id="3" name="Content Placeholder 2"/>
          <p:cNvSpPr>
            <a:spLocks noGrp="1"/>
          </p:cNvSpPr>
          <p:nvPr>
            <p:ph sz="quarter" idx="1"/>
          </p:nvPr>
        </p:nvSpPr>
        <p:spPr/>
        <p:txBody>
          <a:bodyPr/>
          <a:lstStyle/>
          <a:p>
            <a:r>
              <a:rPr lang="en-US" dirty="0"/>
              <a:t>the grade 10 math class recently had a mathematics test and the grades were as follows:  78  66 82  89 75 </a:t>
            </a:r>
            <a:r>
              <a:rPr lang="en-US" u="sng" dirty="0"/>
              <a:t>74</a:t>
            </a:r>
            <a:br>
              <a:rPr lang="en-US" dirty="0"/>
            </a:br>
            <a:r>
              <a:rPr lang="en-US" dirty="0"/>
              <a:t>                                      </a:t>
            </a:r>
            <a:br>
              <a:rPr lang="en-US" dirty="0"/>
            </a:br>
            <a:r>
              <a:rPr lang="en-US" dirty="0"/>
              <a:t>                                    </a:t>
            </a:r>
            <a:r>
              <a:rPr lang="en-US" b="1" dirty="0"/>
              <a:t>Mean=  464 / 6 = 77.3 </a:t>
            </a:r>
            <a:br>
              <a:rPr lang="en-US" b="1" dirty="0"/>
            </a:b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B2A47178-54C1-436E-A35D-3495EFBDD040}"/>
              </a:ext>
            </a:extLst>
          </p:cNvPr>
          <p:cNvSpPr>
            <a:spLocks noGrp="1"/>
          </p:cNvSpPr>
          <p:nvPr>
            <p:ph type="sldNum" sz="quarter" idx="15"/>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244571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Mean</a:t>
            </a:r>
          </a:p>
        </p:txBody>
      </p:sp>
      <p:sp>
        <p:nvSpPr>
          <p:cNvPr id="3" name="Content Placeholder 2"/>
          <p:cNvSpPr>
            <a:spLocks noGrp="1"/>
          </p:cNvSpPr>
          <p:nvPr>
            <p:ph sz="quarter" idx="1"/>
          </p:nvPr>
        </p:nvSpPr>
        <p:spPr/>
        <p:txBody>
          <a:bodyPr/>
          <a:lstStyle/>
          <a:p>
            <a:r>
              <a:rPr lang="en-US" dirty="0"/>
              <a:t>The following table shows the number of plants in 20 houses in a group    . Find the mean number of plans per house                      </a:t>
            </a:r>
            <a:br>
              <a:rPr lang="en-US" dirty="0"/>
            </a:br>
            <a:r>
              <a:rPr lang="en-US" dirty="0"/>
              <a:t>                                                                                                           </a:t>
            </a:r>
            <a:br>
              <a:rPr lang="en-US" dirty="0"/>
            </a:br>
            <a:r>
              <a:rPr lang="en-US" dirty="0"/>
              <a:t>                                                              </a:t>
            </a:r>
          </a:p>
        </p:txBody>
      </p:sp>
      <p:sp>
        <p:nvSpPr>
          <p:cNvPr id="5" name="Slide Number Placeholder 4">
            <a:extLst>
              <a:ext uri="{FF2B5EF4-FFF2-40B4-BE49-F238E27FC236}">
                <a16:creationId xmlns:a16="http://schemas.microsoft.com/office/drawing/2014/main" id="{A503A6EA-ED5B-4BF5-BE55-CC8E2EDA9CDF}"/>
              </a:ext>
            </a:extLst>
          </p:cNvPr>
          <p:cNvSpPr>
            <a:spLocks noGrp="1"/>
          </p:cNvSpPr>
          <p:nvPr>
            <p:ph type="sldNum" sz="quarter" idx="15"/>
          </p:nvPr>
        </p:nvSpPr>
        <p:spPr/>
        <p:txBody>
          <a:bodyPr/>
          <a:lstStyle/>
          <a:p>
            <a:fld id="{B6F15528-21DE-4FAA-801E-634DDDAF4B2B}" type="slidenum">
              <a:rPr lang="en-US" smtClean="0"/>
              <a:pPr/>
              <a:t>51</a:t>
            </a:fld>
            <a:endParaRPr lang="en-US"/>
          </a:p>
        </p:txBody>
      </p:sp>
      <p:graphicFrame>
        <p:nvGraphicFramePr>
          <p:cNvPr id="4" name="Table 3"/>
          <p:cNvGraphicFramePr>
            <a:graphicFrameLocks noGrp="1"/>
          </p:cNvGraphicFramePr>
          <p:nvPr/>
        </p:nvGraphicFramePr>
        <p:xfrm>
          <a:off x="392112" y="3008082"/>
          <a:ext cx="11407776" cy="1257300"/>
        </p:xfrm>
        <a:graphic>
          <a:graphicData uri="http://schemas.openxmlformats.org/drawingml/2006/table">
            <a:tbl>
              <a:tblPr>
                <a:tableStyleId>{5940675A-B579-460E-94D1-54222C63F5DA}</a:tableStyleId>
              </a:tblPr>
              <a:tblGrid>
                <a:gridCol w="1741488">
                  <a:extLst>
                    <a:ext uri="{9D8B030D-6E8A-4147-A177-3AD203B41FA5}">
                      <a16:colId xmlns:a16="http://schemas.microsoft.com/office/drawing/2014/main" val="20000"/>
                    </a:ext>
                  </a:extLst>
                </a:gridCol>
                <a:gridCol w="1110456">
                  <a:extLst>
                    <a:ext uri="{9D8B030D-6E8A-4147-A177-3AD203B41FA5}">
                      <a16:colId xmlns:a16="http://schemas.microsoft.com/office/drawing/2014/main" val="20001"/>
                    </a:ext>
                  </a:extLst>
                </a:gridCol>
                <a:gridCol w="1425972">
                  <a:extLst>
                    <a:ext uri="{9D8B030D-6E8A-4147-A177-3AD203B41FA5}">
                      <a16:colId xmlns:a16="http://schemas.microsoft.com/office/drawing/2014/main" val="20002"/>
                    </a:ext>
                  </a:extLst>
                </a:gridCol>
                <a:gridCol w="1425972">
                  <a:extLst>
                    <a:ext uri="{9D8B030D-6E8A-4147-A177-3AD203B41FA5}">
                      <a16:colId xmlns:a16="http://schemas.microsoft.com/office/drawing/2014/main" val="20003"/>
                    </a:ext>
                  </a:extLst>
                </a:gridCol>
                <a:gridCol w="1425972">
                  <a:extLst>
                    <a:ext uri="{9D8B030D-6E8A-4147-A177-3AD203B41FA5}">
                      <a16:colId xmlns:a16="http://schemas.microsoft.com/office/drawing/2014/main" val="20004"/>
                    </a:ext>
                  </a:extLst>
                </a:gridCol>
                <a:gridCol w="1425972">
                  <a:extLst>
                    <a:ext uri="{9D8B030D-6E8A-4147-A177-3AD203B41FA5}">
                      <a16:colId xmlns:a16="http://schemas.microsoft.com/office/drawing/2014/main" val="20005"/>
                    </a:ext>
                  </a:extLst>
                </a:gridCol>
                <a:gridCol w="1425972">
                  <a:extLst>
                    <a:ext uri="{9D8B030D-6E8A-4147-A177-3AD203B41FA5}">
                      <a16:colId xmlns:a16="http://schemas.microsoft.com/office/drawing/2014/main" val="20006"/>
                    </a:ext>
                  </a:extLst>
                </a:gridCol>
                <a:gridCol w="1425972">
                  <a:extLst>
                    <a:ext uri="{9D8B030D-6E8A-4147-A177-3AD203B41FA5}">
                      <a16:colId xmlns:a16="http://schemas.microsoft.com/office/drawing/2014/main" val="20007"/>
                    </a:ext>
                  </a:extLst>
                </a:gridCol>
              </a:tblGrid>
              <a:tr h="598170">
                <a:tc>
                  <a:txBody>
                    <a:bodyPr/>
                    <a:lstStyle/>
                    <a:p>
                      <a:pPr algn="ctr"/>
                      <a:r>
                        <a:rPr lang="en-US" sz="2000" b="1" dirty="0"/>
                        <a:t>Number of Plants </a:t>
                      </a:r>
                    </a:p>
                  </a:txBody>
                  <a:tcPr marL="9525" marR="9525" marT="9525" marB="9525" anchor="ctr"/>
                </a:tc>
                <a:tc>
                  <a:txBody>
                    <a:bodyPr/>
                    <a:lstStyle/>
                    <a:p>
                      <a:pPr algn="ctr"/>
                      <a:r>
                        <a:rPr lang="en-US" sz="2000" b="1" dirty="0"/>
                        <a:t>0 - 2 </a:t>
                      </a:r>
                    </a:p>
                  </a:txBody>
                  <a:tcPr marL="9525" marR="9525" marT="9525" marB="9525" anchor="ctr"/>
                </a:tc>
                <a:tc>
                  <a:txBody>
                    <a:bodyPr/>
                    <a:lstStyle/>
                    <a:p>
                      <a:pPr algn="ctr"/>
                      <a:r>
                        <a:rPr lang="en-US" sz="2000" b="1" dirty="0"/>
                        <a:t>2 - 4</a:t>
                      </a:r>
                    </a:p>
                  </a:txBody>
                  <a:tcPr marL="9525" marR="9525" marT="9525" marB="9525" anchor="ctr"/>
                </a:tc>
                <a:tc>
                  <a:txBody>
                    <a:bodyPr/>
                    <a:lstStyle/>
                    <a:p>
                      <a:pPr algn="ctr"/>
                      <a:r>
                        <a:rPr lang="en-US" sz="2000" b="1" dirty="0"/>
                        <a:t>4 - 6</a:t>
                      </a:r>
                    </a:p>
                  </a:txBody>
                  <a:tcPr marL="9525" marR="9525" marT="9525" marB="9525" anchor="ctr"/>
                </a:tc>
                <a:tc>
                  <a:txBody>
                    <a:bodyPr/>
                    <a:lstStyle/>
                    <a:p>
                      <a:pPr algn="ctr"/>
                      <a:r>
                        <a:rPr lang="en-US" sz="2000" b="1" dirty="0"/>
                        <a:t>6 - 8 </a:t>
                      </a:r>
                    </a:p>
                  </a:txBody>
                  <a:tcPr marL="9525" marR="9525" marT="9525" marB="9525" anchor="ctr"/>
                </a:tc>
                <a:tc>
                  <a:txBody>
                    <a:bodyPr/>
                    <a:lstStyle/>
                    <a:p>
                      <a:pPr algn="ctr"/>
                      <a:r>
                        <a:rPr lang="en-US" sz="2000" b="1" dirty="0"/>
                        <a:t>8 - 10</a:t>
                      </a:r>
                    </a:p>
                  </a:txBody>
                  <a:tcPr marL="9525" marR="9525" marT="9525" marB="9525" anchor="ctr"/>
                </a:tc>
                <a:tc>
                  <a:txBody>
                    <a:bodyPr/>
                    <a:lstStyle/>
                    <a:p>
                      <a:pPr algn="ctr"/>
                      <a:r>
                        <a:rPr lang="en-US" sz="2000" b="1" dirty="0"/>
                        <a:t>10 - 12</a:t>
                      </a:r>
                    </a:p>
                  </a:txBody>
                  <a:tcPr marL="9525" marR="9525" marT="9525" marB="9525" anchor="ctr"/>
                </a:tc>
                <a:tc>
                  <a:txBody>
                    <a:bodyPr/>
                    <a:lstStyle/>
                    <a:p>
                      <a:pPr algn="ctr"/>
                      <a:r>
                        <a:rPr lang="en-US" sz="2000" b="1" dirty="0"/>
                        <a:t>12 - 14 </a:t>
                      </a:r>
                    </a:p>
                  </a:txBody>
                  <a:tcPr marL="9525" marR="9525" marT="9525" marB="9525" anchor="ctr"/>
                </a:tc>
                <a:extLst>
                  <a:ext uri="{0D108BD9-81ED-4DB2-BD59-A6C34878D82A}">
                    <a16:rowId xmlns:a16="http://schemas.microsoft.com/office/drawing/2014/main" val="10000"/>
                  </a:ext>
                </a:extLst>
              </a:tr>
              <a:tr h="598170">
                <a:tc>
                  <a:txBody>
                    <a:bodyPr/>
                    <a:lstStyle/>
                    <a:p>
                      <a:pPr algn="ctr"/>
                      <a:r>
                        <a:rPr lang="en-US" sz="2000" b="1" dirty="0"/>
                        <a:t>Number of Houses </a:t>
                      </a:r>
                    </a:p>
                  </a:txBody>
                  <a:tcPr marL="9525" marR="9525" marT="9525" marB="9525" anchor="ctr"/>
                </a:tc>
                <a:tc>
                  <a:txBody>
                    <a:bodyPr/>
                    <a:lstStyle/>
                    <a:p>
                      <a:pPr algn="ctr"/>
                      <a:r>
                        <a:rPr lang="en-US" sz="2000"/>
                        <a:t>1 </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4 </a:t>
                      </a:r>
                    </a:p>
                  </a:txBody>
                  <a:tcPr marL="9525" marR="9525" marT="9525" marB="9525" anchor="ctr"/>
                </a:tc>
                <a:tc>
                  <a:txBody>
                    <a:bodyPr/>
                    <a:lstStyle/>
                    <a:p>
                      <a:pPr algn="ctr"/>
                      <a:r>
                        <a:rPr lang="en-US" sz="2000" dirty="0"/>
                        <a:t>6</a:t>
                      </a:r>
                    </a:p>
                  </a:txBody>
                  <a:tcPr marL="9525" marR="9525" marT="9525" marB="9525" anchor="ctr"/>
                </a:tc>
                <a:tc>
                  <a:txBody>
                    <a:bodyPr/>
                    <a:lstStyle/>
                    <a:p>
                      <a:pPr algn="ctr"/>
                      <a:r>
                        <a:rPr lang="en-US" sz="2000" dirty="0"/>
                        <a:t>2</a:t>
                      </a:r>
                    </a:p>
                  </a:txBody>
                  <a:tcPr marL="9525" marR="9525" marT="9525" marB="9525" anchor="ctr"/>
                </a:tc>
                <a:tc>
                  <a:txBody>
                    <a:bodyPr/>
                    <a:lstStyle/>
                    <a:p>
                      <a:pPr algn="ctr"/>
                      <a:r>
                        <a:rPr lang="en-US" sz="2000" dirty="0"/>
                        <a:t>3 </a:t>
                      </a:r>
                    </a:p>
                  </a:txBody>
                  <a:tcPr marL="9525" marR="9525" marT="9525" marB="95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4611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613258"/>
          </a:xfrm>
        </p:spPr>
        <p:txBody>
          <a:bodyPr/>
          <a:lstStyle/>
          <a:p>
            <a:r>
              <a:rPr lang="en-US" dirty="0"/>
              <a:t>Practice Questions: Mean</a:t>
            </a:r>
          </a:p>
        </p:txBody>
      </p:sp>
      <p:sp>
        <p:nvSpPr>
          <p:cNvPr id="3" name="Content Placeholder 2"/>
          <p:cNvSpPr>
            <a:spLocks noGrp="1"/>
          </p:cNvSpPr>
          <p:nvPr>
            <p:ph sz="quarter" idx="1"/>
          </p:nvPr>
        </p:nvSpPr>
        <p:spPr>
          <a:xfrm>
            <a:off x="609599" y="1011833"/>
            <a:ext cx="10747513" cy="4873752"/>
          </a:xfrm>
        </p:spPr>
        <p:txBody>
          <a:bodyPr/>
          <a:lstStyle/>
          <a:p>
            <a:r>
              <a:rPr lang="en-US" dirty="0"/>
              <a:t>The following table shows the number of plants in 20 houses in a group    . Find the mean number of plans per house                      </a:t>
            </a:r>
            <a:br>
              <a:rPr lang="en-US" dirty="0"/>
            </a:br>
            <a:r>
              <a:rPr lang="en-US" dirty="0"/>
              <a:t>                                                                                                           </a:t>
            </a:r>
            <a:br>
              <a:rPr lang="en-US" dirty="0"/>
            </a:br>
            <a:r>
              <a:rPr lang="en-US" dirty="0"/>
              <a:t>                                                              </a:t>
            </a:r>
          </a:p>
        </p:txBody>
      </p:sp>
      <p:sp>
        <p:nvSpPr>
          <p:cNvPr id="6" name="Slide Number Placeholder 5">
            <a:extLst>
              <a:ext uri="{FF2B5EF4-FFF2-40B4-BE49-F238E27FC236}">
                <a16:creationId xmlns:a16="http://schemas.microsoft.com/office/drawing/2014/main" id="{2BA9FE38-93A1-476A-9C14-5AA720F2F2B0}"/>
              </a:ext>
            </a:extLst>
          </p:cNvPr>
          <p:cNvSpPr>
            <a:spLocks noGrp="1"/>
          </p:cNvSpPr>
          <p:nvPr>
            <p:ph type="sldNum" sz="quarter" idx="15"/>
          </p:nvPr>
        </p:nvSpPr>
        <p:spPr/>
        <p:txBody>
          <a:bodyPr/>
          <a:lstStyle/>
          <a:p>
            <a:fld id="{B6F15528-21DE-4FAA-801E-634DDDAF4B2B}" type="slidenum">
              <a:rPr lang="en-US" smtClean="0"/>
              <a:pPr/>
              <a:t>52</a:t>
            </a:fld>
            <a:endParaRPr lang="en-US"/>
          </a:p>
        </p:txBody>
      </p:sp>
      <p:graphicFrame>
        <p:nvGraphicFramePr>
          <p:cNvPr id="4" name="Table 3"/>
          <p:cNvGraphicFramePr>
            <a:graphicFrameLocks noGrp="1"/>
          </p:cNvGraphicFramePr>
          <p:nvPr/>
        </p:nvGraphicFramePr>
        <p:xfrm>
          <a:off x="448809" y="2212952"/>
          <a:ext cx="11407776" cy="1196340"/>
        </p:xfrm>
        <a:graphic>
          <a:graphicData uri="http://schemas.openxmlformats.org/drawingml/2006/table">
            <a:tbl>
              <a:tblPr>
                <a:tableStyleId>{5940675A-B579-460E-94D1-54222C63F5DA}</a:tableStyleId>
              </a:tblPr>
              <a:tblGrid>
                <a:gridCol w="1425972">
                  <a:extLst>
                    <a:ext uri="{9D8B030D-6E8A-4147-A177-3AD203B41FA5}">
                      <a16:colId xmlns:a16="http://schemas.microsoft.com/office/drawing/2014/main" val="20000"/>
                    </a:ext>
                  </a:extLst>
                </a:gridCol>
                <a:gridCol w="1425972">
                  <a:extLst>
                    <a:ext uri="{9D8B030D-6E8A-4147-A177-3AD203B41FA5}">
                      <a16:colId xmlns:a16="http://schemas.microsoft.com/office/drawing/2014/main" val="20001"/>
                    </a:ext>
                  </a:extLst>
                </a:gridCol>
                <a:gridCol w="1425972">
                  <a:extLst>
                    <a:ext uri="{9D8B030D-6E8A-4147-A177-3AD203B41FA5}">
                      <a16:colId xmlns:a16="http://schemas.microsoft.com/office/drawing/2014/main" val="20002"/>
                    </a:ext>
                  </a:extLst>
                </a:gridCol>
                <a:gridCol w="1425972">
                  <a:extLst>
                    <a:ext uri="{9D8B030D-6E8A-4147-A177-3AD203B41FA5}">
                      <a16:colId xmlns:a16="http://schemas.microsoft.com/office/drawing/2014/main" val="20003"/>
                    </a:ext>
                  </a:extLst>
                </a:gridCol>
                <a:gridCol w="1425972">
                  <a:extLst>
                    <a:ext uri="{9D8B030D-6E8A-4147-A177-3AD203B41FA5}">
                      <a16:colId xmlns:a16="http://schemas.microsoft.com/office/drawing/2014/main" val="20004"/>
                    </a:ext>
                  </a:extLst>
                </a:gridCol>
                <a:gridCol w="1425972">
                  <a:extLst>
                    <a:ext uri="{9D8B030D-6E8A-4147-A177-3AD203B41FA5}">
                      <a16:colId xmlns:a16="http://schemas.microsoft.com/office/drawing/2014/main" val="20005"/>
                    </a:ext>
                  </a:extLst>
                </a:gridCol>
                <a:gridCol w="1425972">
                  <a:extLst>
                    <a:ext uri="{9D8B030D-6E8A-4147-A177-3AD203B41FA5}">
                      <a16:colId xmlns:a16="http://schemas.microsoft.com/office/drawing/2014/main" val="20006"/>
                    </a:ext>
                  </a:extLst>
                </a:gridCol>
                <a:gridCol w="1425972">
                  <a:extLst>
                    <a:ext uri="{9D8B030D-6E8A-4147-A177-3AD203B41FA5}">
                      <a16:colId xmlns:a16="http://schemas.microsoft.com/office/drawing/2014/main" val="20007"/>
                    </a:ext>
                  </a:extLst>
                </a:gridCol>
              </a:tblGrid>
              <a:tr h="598170">
                <a:tc>
                  <a:txBody>
                    <a:bodyPr/>
                    <a:lstStyle/>
                    <a:p>
                      <a:pPr algn="ctr"/>
                      <a:r>
                        <a:rPr lang="en-US" sz="1900" dirty="0"/>
                        <a:t>Number of Plants </a:t>
                      </a:r>
                    </a:p>
                  </a:txBody>
                  <a:tcPr marL="9525" marR="9525" marT="9525" marB="9525" anchor="ctr"/>
                </a:tc>
                <a:tc>
                  <a:txBody>
                    <a:bodyPr/>
                    <a:lstStyle/>
                    <a:p>
                      <a:pPr algn="ctr"/>
                      <a:r>
                        <a:rPr lang="en-US" sz="1900"/>
                        <a:t>0 - 2 </a:t>
                      </a:r>
                    </a:p>
                  </a:txBody>
                  <a:tcPr marL="9525" marR="9525" marT="9525" marB="9525" anchor="ctr"/>
                </a:tc>
                <a:tc>
                  <a:txBody>
                    <a:bodyPr/>
                    <a:lstStyle/>
                    <a:p>
                      <a:pPr algn="ctr"/>
                      <a:r>
                        <a:rPr lang="en-US" sz="1900"/>
                        <a:t>2 - 4</a:t>
                      </a:r>
                    </a:p>
                  </a:txBody>
                  <a:tcPr marL="9525" marR="9525" marT="9525" marB="9525" anchor="ctr"/>
                </a:tc>
                <a:tc>
                  <a:txBody>
                    <a:bodyPr/>
                    <a:lstStyle/>
                    <a:p>
                      <a:pPr algn="ctr"/>
                      <a:r>
                        <a:rPr lang="en-US" sz="1900"/>
                        <a:t>4 - 6</a:t>
                      </a:r>
                    </a:p>
                  </a:txBody>
                  <a:tcPr marL="9525" marR="9525" marT="9525" marB="9525" anchor="ctr"/>
                </a:tc>
                <a:tc>
                  <a:txBody>
                    <a:bodyPr/>
                    <a:lstStyle/>
                    <a:p>
                      <a:pPr algn="ctr"/>
                      <a:r>
                        <a:rPr lang="en-US" sz="1900"/>
                        <a:t>6 - 8 </a:t>
                      </a:r>
                    </a:p>
                  </a:txBody>
                  <a:tcPr marL="9525" marR="9525" marT="9525" marB="9525" anchor="ctr"/>
                </a:tc>
                <a:tc>
                  <a:txBody>
                    <a:bodyPr/>
                    <a:lstStyle/>
                    <a:p>
                      <a:pPr algn="ctr"/>
                      <a:r>
                        <a:rPr lang="en-US" sz="1900"/>
                        <a:t>8 - 10</a:t>
                      </a:r>
                    </a:p>
                  </a:txBody>
                  <a:tcPr marL="9525" marR="9525" marT="9525" marB="9525" anchor="ctr"/>
                </a:tc>
                <a:tc>
                  <a:txBody>
                    <a:bodyPr/>
                    <a:lstStyle/>
                    <a:p>
                      <a:pPr algn="ctr"/>
                      <a:r>
                        <a:rPr lang="en-US" sz="1900"/>
                        <a:t>10 - 12</a:t>
                      </a:r>
                    </a:p>
                  </a:txBody>
                  <a:tcPr marL="9525" marR="9525" marT="9525" marB="9525" anchor="ctr"/>
                </a:tc>
                <a:tc>
                  <a:txBody>
                    <a:bodyPr/>
                    <a:lstStyle/>
                    <a:p>
                      <a:pPr algn="ctr"/>
                      <a:r>
                        <a:rPr lang="en-US" sz="1900"/>
                        <a:t>12 - 14 </a:t>
                      </a:r>
                    </a:p>
                  </a:txBody>
                  <a:tcPr marL="9525" marR="9525" marT="9525" marB="9525" anchor="ctr"/>
                </a:tc>
                <a:extLst>
                  <a:ext uri="{0D108BD9-81ED-4DB2-BD59-A6C34878D82A}">
                    <a16:rowId xmlns:a16="http://schemas.microsoft.com/office/drawing/2014/main" val="10000"/>
                  </a:ext>
                </a:extLst>
              </a:tr>
              <a:tr h="598170">
                <a:tc>
                  <a:txBody>
                    <a:bodyPr/>
                    <a:lstStyle/>
                    <a:p>
                      <a:pPr algn="ctr"/>
                      <a:r>
                        <a:rPr lang="en-US" sz="1900" dirty="0"/>
                        <a:t>Number of Houses </a:t>
                      </a:r>
                    </a:p>
                  </a:txBody>
                  <a:tcPr marL="9525" marR="9525" marT="9525" marB="9525" anchor="ctr"/>
                </a:tc>
                <a:tc>
                  <a:txBody>
                    <a:bodyPr/>
                    <a:lstStyle/>
                    <a:p>
                      <a:pPr algn="ctr"/>
                      <a:r>
                        <a:rPr lang="en-US" sz="1900"/>
                        <a:t>1 </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a:t>6</a:t>
                      </a:r>
                    </a:p>
                  </a:txBody>
                  <a:tcPr marL="9525" marR="9525" marT="9525" marB="9525" anchor="ctr"/>
                </a:tc>
                <a:tc>
                  <a:txBody>
                    <a:bodyPr/>
                    <a:lstStyle/>
                    <a:p>
                      <a:pPr algn="ctr"/>
                      <a:r>
                        <a:rPr lang="en-US" sz="1900"/>
                        <a:t>2</a:t>
                      </a:r>
                    </a:p>
                  </a:txBody>
                  <a:tcPr marL="9525" marR="9525" marT="9525" marB="9525" anchor="ctr"/>
                </a:tc>
                <a:tc>
                  <a:txBody>
                    <a:bodyPr/>
                    <a:lstStyle/>
                    <a:p>
                      <a:pPr algn="ctr"/>
                      <a:r>
                        <a:rPr lang="en-US" sz="1900" dirty="0"/>
                        <a:t>3 </a:t>
                      </a:r>
                    </a:p>
                  </a:txBody>
                  <a:tcPr marL="9525" marR="9525" marT="9525" marB="9525"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371061" y="3739673"/>
          <a:ext cx="11365780" cy="2758440"/>
        </p:xfrm>
        <a:graphic>
          <a:graphicData uri="http://schemas.openxmlformats.org/drawingml/2006/table">
            <a:tbl>
              <a:tblPr>
                <a:tableStyleId>{5940675A-B579-460E-94D1-54222C63F5DA}</a:tableStyleId>
              </a:tblPr>
              <a:tblGrid>
                <a:gridCol w="2810662">
                  <a:extLst>
                    <a:ext uri="{9D8B030D-6E8A-4147-A177-3AD203B41FA5}">
                      <a16:colId xmlns:a16="http://schemas.microsoft.com/office/drawing/2014/main" val="20000"/>
                    </a:ext>
                  </a:extLst>
                </a:gridCol>
                <a:gridCol w="2851706">
                  <a:extLst>
                    <a:ext uri="{9D8B030D-6E8A-4147-A177-3AD203B41FA5}">
                      <a16:colId xmlns:a16="http://schemas.microsoft.com/office/drawing/2014/main" val="20001"/>
                    </a:ext>
                  </a:extLst>
                </a:gridCol>
                <a:gridCol w="2851706">
                  <a:extLst>
                    <a:ext uri="{9D8B030D-6E8A-4147-A177-3AD203B41FA5}">
                      <a16:colId xmlns:a16="http://schemas.microsoft.com/office/drawing/2014/main" val="20002"/>
                    </a:ext>
                  </a:extLst>
                </a:gridCol>
                <a:gridCol w="2851706">
                  <a:extLst>
                    <a:ext uri="{9D8B030D-6E8A-4147-A177-3AD203B41FA5}">
                      <a16:colId xmlns:a16="http://schemas.microsoft.com/office/drawing/2014/main" val="20003"/>
                    </a:ext>
                  </a:extLst>
                </a:gridCol>
              </a:tblGrid>
              <a:tr h="592978">
                <a:tc>
                  <a:txBody>
                    <a:bodyPr/>
                    <a:lstStyle/>
                    <a:p>
                      <a:pPr algn="ctr"/>
                      <a:r>
                        <a:rPr lang="en-US" sz="1900" dirty="0"/>
                        <a:t>Number of Plant </a:t>
                      </a:r>
                    </a:p>
                  </a:txBody>
                  <a:tcPr marL="9525" marR="9525" marT="9525" marB="9525" anchor="ctr"/>
                </a:tc>
                <a:tc>
                  <a:txBody>
                    <a:bodyPr/>
                    <a:lstStyle/>
                    <a:p>
                      <a:pPr algn="ctr"/>
                      <a:r>
                        <a:rPr lang="en-US" sz="1900"/>
                        <a:t>Number of Houses </a:t>
                      </a:r>
                      <a:br>
                        <a:rPr lang="en-US" sz="1900"/>
                      </a:br>
                      <a:r>
                        <a:rPr lang="en-US" sz="1900"/>
                        <a:t>(f</a:t>
                      </a:r>
                      <a:r>
                        <a:rPr lang="en-US" sz="1900" baseline="-25000"/>
                        <a:t>i</a:t>
                      </a:r>
                      <a:r>
                        <a:rPr lang="en-US" sz="1900"/>
                        <a:t>) </a:t>
                      </a:r>
                    </a:p>
                  </a:txBody>
                  <a:tcPr marL="9525" marR="9525" marT="9525" marB="9525" anchor="ctr"/>
                </a:tc>
                <a:tc>
                  <a:txBody>
                    <a:bodyPr/>
                    <a:lstStyle/>
                    <a:p>
                      <a:pPr algn="ctr"/>
                      <a:r>
                        <a:rPr lang="en-US" sz="1900"/>
                        <a:t>Class Mark </a:t>
                      </a:r>
                      <a:br>
                        <a:rPr lang="en-US" sz="1900"/>
                      </a:br>
                      <a:r>
                        <a:rPr lang="en-US" sz="1900"/>
                        <a:t>(x</a:t>
                      </a:r>
                      <a:r>
                        <a:rPr lang="en-US" sz="1900" baseline="-25000"/>
                        <a:t>i</a:t>
                      </a:r>
                      <a:r>
                        <a:rPr lang="en-US" sz="1900"/>
                        <a:t>)</a:t>
                      </a:r>
                    </a:p>
                  </a:txBody>
                  <a:tcPr marL="9525" marR="9525" marT="9525" marB="9525" anchor="ctr"/>
                </a:tc>
                <a:tc>
                  <a:txBody>
                    <a:bodyPr/>
                    <a:lstStyle/>
                    <a:p>
                      <a:pPr algn="ctr"/>
                      <a:r>
                        <a:rPr lang="en-US" sz="1900"/>
                        <a:t>f</a:t>
                      </a:r>
                      <a:r>
                        <a:rPr lang="en-US" sz="1900" baseline="-25000"/>
                        <a:t>i</a:t>
                      </a:r>
                      <a:r>
                        <a:rPr lang="en-US" sz="1900"/>
                        <a:t>x</a:t>
                      </a:r>
                      <a:r>
                        <a:rPr lang="en-US" sz="1900" baseline="-25000"/>
                        <a:t>i</a:t>
                      </a:r>
                      <a:endParaRPr lang="en-US" sz="1900"/>
                    </a:p>
                  </a:txBody>
                  <a:tcPr marL="9525" marR="9525" marT="9525" marB="9525" anchor="ctr"/>
                </a:tc>
                <a:extLst>
                  <a:ext uri="{0D108BD9-81ED-4DB2-BD59-A6C34878D82A}">
                    <a16:rowId xmlns:a16="http://schemas.microsoft.com/office/drawing/2014/main" val="10000"/>
                  </a:ext>
                </a:extLst>
              </a:tr>
              <a:tr h="305931">
                <a:tc>
                  <a:txBody>
                    <a:bodyPr/>
                    <a:lstStyle/>
                    <a:p>
                      <a:pPr algn="ctr"/>
                      <a:r>
                        <a:rPr lang="en-US" sz="1900" dirty="0"/>
                        <a:t>0 - 2 </a:t>
                      </a:r>
                    </a:p>
                  </a:txBody>
                  <a:tcPr marL="9525" marR="9525" marT="9525" marB="9525" anchor="ctr"/>
                </a:tc>
                <a:tc>
                  <a:txBody>
                    <a:bodyPr/>
                    <a:lstStyle/>
                    <a:p>
                      <a:pPr algn="ctr"/>
                      <a:r>
                        <a:rPr lang="en-US" sz="1900" dirty="0"/>
                        <a:t>1</a:t>
                      </a:r>
                    </a:p>
                  </a:txBody>
                  <a:tcPr marL="9525" marR="9525" marT="9525" marB="9525" anchor="ctr"/>
                </a:tc>
                <a:tc>
                  <a:txBody>
                    <a:bodyPr/>
                    <a:lstStyle/>
                    <a:p>
                      <a:pPr algn="ctr"/>
                      <a:r>
                        <a:rPr lang="en-US" sz="1900"/>
                        <a:t>1</a:t>
                      </a:r>
                    </a:p>
                  </a:txBody>
                  <a:tcPr marL="9525" marR="9525" marT="9525" marB="9525" anchor="ctr"/>
                </a:tc>
                <a:tc>
                  <a:txBody>
                    <a:bodyPr/>
                    <a:lstStyle/>
                    <a:p>
                      <a:pPr algn="ctr"/>
                      <a:r>
                        <a:rPr lang="en-US" sz="1900"/>
                        <a:t>1 × 1 = 1</a:t>
                      </a:r>
                    </a:p>
                  </a:txBody>
                  <a:tcPr marL="9525" marR="9525" marT="9525" marB="9525" anchor="ctr"/>
                </a:tc>
                <a:extLst>
                  <a:ext uri="{0D108BD9-81ED-4DB2-BD59-A6C34878D82A}">
                    <a16:rowId xmlns:a16="http://schemas.microsoft.com/office/drawing/2014/main" val="10001"/>
                  </a:ext>
                </a:extLst>
              </a:tr>
              <a:tr h="305931">
                <a:tc>
                  <a:txBody>
                    <a:bodyPr/>
                    <a:lstStyle/>
                    <a:p>
                      <a:pPr algn="ctr"/>
                      <a:r>
                        <a:rPr lang="en-US" sz="1900"/>
                        <a:t>2 - 4</a:t>
                      </a:r>
                    </a:p>
                  </a:txBody>
                  <a:tcPr marL="9525" marR="9525" marT="9525" marB="9525" anchor="ctr"/>
                </a:tc>
                <a:tc>
                  <a:txBody>
                    <a:bodyPr/>
                    <a:lstStyle/>
                    <a:p>
                      <a:pPr algn="ctr"/>
                      <a:r>
                        <a:rPr lang="en-US" sz="1900" dirty="0"/>
                        <a:t>2 </a:t>
                      </a:r>
                    </a:p>
                  </a:txBody>
                  <a:tcPr marL="9525" marR="9525" marT="9525" marB="9525" anchor="ctr"/>
                </a:tc>
                <a:tc>
                  <a:txBody>
                    <a:bodyPr/>
                    <a:lstStyle/>
                    <a:p>
                      <a:pPr algn="ctr"/>
                      <a:r>
                        <a:rPr lang="en-US" sz="1900" dirty="0"/>
                        <a:t>3</a:t>
                      </a:r>
                    </a:p>
                  </a:txBody>
                  <a:tcPr marL="9525" marR="9525" marT="9525" marB="9525" anchor="ctr"/>
                </a:tc>
                <a:tc>
                  <a:txBody>
                    <a:bodyPr/>
                    <a:lstStyle/>
                    <a:p>
                      <a:pPr algn="ctr"/>
                      <a:r>
                        <a:rPr lang="en-US" sz="1900"/>
                        <a:t>2 × 3 = 6</a:t>
                      </a:r>
                    </a:p>
                  </a:txBody>
                  <a:tcPr marL="9525" marR="9525" marT="9525" marB="9525" anchor="ctr"/>
                </a:tc>
                <a:extLst>
                  <a:ext uri="{0D108BD9-81ED-4DB2-BD59-A6C34878D82A}">
                    <a16:rowId xmlns:a16="http://schemas.microsoft.com/office/drawing/2014/main" val="10002"/>
                  </a:ext>
                </a:extLst>
              </a:tr>
              <a:tr h="305931">
                <a:tc>
                  <a:txBody>
                    <a:bodyPr/>
                    <a:lstStyle/>
                    <a:p>
                      <a:pPr algn="ctr"/>
                      <a:r>
                        <a:rPr lang="en-US" sz="1900"/>
                        <a:t>4 - 6</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5</a:t>
                      </a:r>
                    </a:p>
                  </a:txBody>
                  <a:tcPr marL="9525" marR="9525" marT="9525" marB="9525" anchor="ctr"/>
                </a:tc>
                <a:tc>
                  <a:txBody>
                    <a:bodyPr/>
                    <a:lstStyle/>
                    <a:p>
                      <a:pPr algn="ctr"/>
                      <a:r>
                        <a:rPr lang="en-US" sz="1900"/>
                        <a:t>2 × 5 = 10</a:t>
                      </a:r>
                    </a:p>
                  </a:txBody>
                  <a:tcPr marL="9525" marR="9525" marT="9525" marB="9525" anchor="ctr"/>
                </a:tc>
                <a:extLst>
                  <a:ext uri="{0D108BD9-81ED-4DB2-BD59-A6C34878D82A}">
                    <a16:rowId xmlns:a16="http://schemas.microsoft.com/office/drawing/2014/main" val="10003"/>
                  </a:ext>
                </a:extLst>
              </a:tr>
              <a:tr h="305931">
                <a:tc>
                  <a:txBody>
                    <a:bodyPr/>
                    <a:lstStyle/>
                    <a:p>
                      <a:pPr algn="ctr"/>
                      <a:r>
                        <a:rPr lang="en-US" sz="1900"/>
                        <a:t>6 - 8</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dirty="0"/>
                        <a:t>7</a:t>
                      </a:r>
                    </a:p>
                  </a:txBody>
                  <a:tcPr marL="9525" marR="9525" marT="9525" marB="9525" anchor="ctr"/>
                </a:tc>
                <a:tc>
                  <a:txBody>
                    <a:bodyPr/>
                    <a:lstStyle/>
                    <a:p>
                      <a:pPr algn="ctr"/>
                      <a:r>
                        <a:rPr lang="en-US" sz="1900"/>
                        <a:t>4 × 7 = 28</a:t>
                      </a:r>
                    </a:p>
                  </a:txBody>
                  <a:tcPr marL="9525" marR="9525" marT="9525" marB="9525" anchor="ctr"/>
                </a:tc>
                <a:extLst>
                  <a:ext uri="{0D108BD9-81ED-4DB2-BD59-A6C34878D82A}">
                    <a16:rowId xmlns:a16="http://schemas.microsoft.com/office/drawing/2014/main" val="10004"/>
                  </a:ext>
                </a:extLst>
              </a:tr>
              <a:tr h="305931">
                <a:tc>
                  <a:txBody>
                    <a:bodyPr/>
                    <a:lstStyle/>
                    <a:p>
                      <a:pPr algn="ctr"/>
                      <a:r>
                        <a:rPr lang="en-US" sz="1900"/>
                        <a:t>8 - 10</a:t>
                      </a:r>
                    </a:p>
                  </a:txBody>
                  <a:tcPr marL="9525" marR="9525" marT="9525" marB="9525" anchor="ctr"/>
                </a:tc>
                <a:tc>
                  <a:txBody>
                    <a:bodyPr/>
                    <a:lstStyle/>
                    <a:p>
                      <a:pPr algn="ctr"/>
                      <a:r>
                        <a:rPr lang="en-US" sz="1900"/>
                        <a:t>6 </a:t>
                      </a:r>
                    </a:p>
                  </a:txBody>
                  <a:tcPr marL="9525" marR="9525" marT="9525" marB="9525" anchor="ctr"/>
                </a:tc>
                <a:tc>
                  <a:txBody>
                    <a:bodyPr/>
                    <a:lstStyle/>
                    <a:p>
                      <a:pPr algn="ctr"/>
                      <a:r>
                        <a:rPr lang="en-US" sz="1900" dirty="0"/>
                        <a:t>9</a:t>
                      </a:r>
                    </a:p>
                  </a:txBody>
                  <a:tcPr marL="9525" marR="9525" marT="9525" marB="9525" anchor="ctr"/>
                </a:tc>
                <a:tc>
                  <a:txBody>
                    <a:bodyPr/>
                    <a:lstStyle/>
                    <a:p>
                      <a:pPr algn="ctr"/>
                      <a:r>
                        <a:rPr lang="en-US" sz="1900"/>
                        <a:t>6 × 9 = 54</a:t>
                      </a:r>
                    </a:p>
                  </a:txBody>
                  <a:tcPr marL="9525" marR="9525" marT="9525" marB="9525" anchor="ctr"/>
                </a:tc>
                <a:extLst>
                  <a:ext uri="{0D108BD9-81ED-4DB2-BD59-A6C34878D82A}">
                    <a16:rowId xmlns:a16="http://schemas.microsoft.com/office/drawing/2014/main" val="10005"/>
                  </a:ext>
                </a:extLst>
              </a:tr>
              <a:tr h="305931">
                <a:tc>
                  <a:txBody>
                    <a:bodyPr/>
                    <a:lstStyle/>
                    <a:p>
                      <a:pPr algn="ctr"/>
                      <a:r>
                        <a:rPr lang="en-US" sz="1900"/>
                        <a:t>10 - 12</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11</a:t>
                      </a:r>
                    </a:p>
                  </a:txBody>
                  <a:tcPr marL="9525" marR="9525" marT="9525" marB="9525" anchor="ctr"/>
                </a:tc>
                <a:tc>
                  <a:txBody>
                    <a:bodyPr/>
                    <a:lstStyle/>
                    <a:p>
                      <a:pPr algn="ctr"/>
                      <a:r>
                        <a:rPr lang="en-US" sz="1900" dirty="0"/>
                        <a:t>2 × 11 = 22</a:t>
                      </a:r>
                    </a:p>
                  </a:txBody>
                  <a:tcPr marL="9525" marR="9525" marT="9525" marB="9525" anchor="ctr"/>
                </a:tc>
                <a:extLst>
                  <a:ext uri="{0D108BD9-81ED-4DB2-BD59-A6C34878D82A}">
                    <a16:rowId xmlns:a16="http://schemas.microsoft.com/office/drawing/2014/main" val="10006"/>
                  </a:ext>
                </a:extLst>
              </a:tr>
              <a:tr h="305931">
                <a:tc>
                  <a:txBody>
                    <a:bodyPr/>
                    <a:lstStyle/>
                    <a:p>
                      <a:pPr algn="ctr"/>
                      <a:r>
                        <a:rPr lang="en-US" sz="1900"/>
                        <a:t>12 -14</a:t>
                      </a:r>
                    </a:p>
                  </a:txBody>
                  <a:tcPr marL="9525" marR="9525" marT="9525" marB="9525" anchor="ctr"/>
                </a:tc>
                <a:tc>
                  <a:txBody>
                    <a:bodyPr/>
                    <a:lstStyle/>
                    <a:p>
                      <a:pPr algn="ctr"/>
                      <a:r>
                        <a:rPr lang="en-US" sz="1900"/>
                        <a:t>3 </a:t>
                      </a:r>
                    </a:p>
                  </a:txBody>
                  <a:tcPr marL="9525" marR="9525" marT="9525" marB="9525" anchor="ctr"/>
                </a:tc>
                <a:tc>
                  <a:txBody>
                    <a:bodyPr/>
                    <a:lstStyle/>
                    <a:p>
                      <a:pPr algn="ctr"/>
                      <a:r>
                        <a:rPr lang="en-US" sz="1900"/>
                        <a:t>13</a:t>
                      </a:r>
                    </a:p>
                  </a:txBody>
                  <a:tcPr marL="9525" marR="9525" marT="9525" marB="9525" anchor="ctr"/>
                </a:tc>
                <a:tc>
                  <a:txBody>
                    <a:bodyPr/>
                    <a:lstStyle/>
                    <a:p>
                      <a:pPr algn="ctr"/>
                      <a:r>
                        <a:rPr lang="en-US" sz="1900" dirty="0"/>
                        <a:t>3 × 13 = 39</a:t>
                      </a:r>
                    </a:p>
                  </a:txBody>
                  <a:tcPr marL="9525" marR="9525" marT="9525" marB="95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03517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637140"/>
          </a:xfrm>
        </p:spPr>
        <p:txBody>
          <a:bodyPr/>
          <a:lstStyle/>
          <a:p>
            <a:r>
              <a:rPr lang="en-US" dirty="0"/>
              <a:t>Practice Questions: Mean</a:t>
            </a:r>
          </a:p>
        </p:txBody>
      </p:sp>
      <p:sp>
        <p:nvSpPr>
          <p:cNvPr id="3" name="Content Placeholder 2"/>
          <p:cNvSpPr>
            <a:spLocks noGrp="1"/>
          </p:cNvSpPr>
          <p:nvPr>
            <p:ph sz="quarter" idx="1"/>
          </p:nvPr>
        </p:nvSpPr>
        <p:spPr>
          <a:xfrm>
            <a:off x="609599" y="911778"/>
            <a:ext cx="10734261" cy="5562174"/>
          </a:xfrm>
        </p:spPr>
        <p:txBody>
          <a:bodyPr/>
          <a:lstStyle/>
          <a:p>
            <a:r>
              <a:rPr lang="en-US" dirty="0"/>
              <a:t>The following table shows the number of plants in 20 houses in a group. </a:t>
            </a:r>
            <a:r>
              <a:rPr lang="en-US" b="1" dirty="0"/>
              <a:t>Find the mean number of plans per house       </a:t>
            </a:r>
            <a:r>
              <a:rPr lang="en-US" dirty="0"/>
              <a:t>               </a:t>
            </a:r>
            <a:br>
              <a:rPr lang="en-US" dirty="0"/>
            </a:b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12F09DFE-0632-4D67-A5C8-398A0447223A}"/>
              </a:ext>
            </a:extLst>
          </p:cNvPr>
          <p:cNvSpPr>
            <a:spLocks noGrp="1"/>
          </p:cNvSpPr>
          <p:nvPr>
            <p:ph type="sldNum" sz="quarter" idx="15"/>
          </p:nvPr>
        </p:nvSpPr>
        <p:spPr/>
        <p:txBody>
          <a:bodyPr/>
          <a:lstStyle/>
          <a:p>
            <a:fld id="{B6F15528-21DE-4FAA-801E-634DDDAF4B2B}" type="slidenum">
              <a:rPr lang="en-US" smtClean="0"/>
              <a:pPr/>
              <a:t>53</a:t>
            </a:fld>
            <a:endParaRPr lang="en-US"/>
          </a:p>
        </p:txBody>
      </p:sp>
      <p:graphicFrame>
        <p:nvGraphicFramePr>
          <p:cNvPr id="5" name="Table 4"/>
          <p:cNvGraphicFramePr>
            <a:graphicFrameLocks noGrp="1"/>
          </p:cNvGraphicFramePr>
          <p:nvPr/>
        </p:nvGraphicFramePr>
        <p:xfrm>
          <a:off x="489856" y="2313645"/>
          <a:ext cx="11366728" cy="2758440"/>
        </p:xfrm>
        <a:graphic>
          <a:graphicData uri="http://schemas.openxmlformats.org/drawingml/2006/table">
            <a:tbl>
              <a:tblPr>
                <a:tableStyleId>{5940675A-B579-460E-94D1-54222C63F5DA}</a:tableStyleId>
              </a:tblPr>
              <a:tblGrid>
                <a:gridCol w="2810896">
                  <a:extLst>
                    <a:ext uri="{9D8B030D-6E8A-4147-A177-3AD203B41FA5}">
                      <a16:colId xmlns:a16="http://schemas.microsoft.com/office/drawing/2014/main" val="20000"/>
                    </a:ext>
                  </a:extLst>
                </a:gridCol>
                <a:gridCol w="2851944">
                  <a:extLst>
                    <a:ext uri="{9D8B030D-6E8A-4147-A177-3AD203B41FA5}">
                      <a16:colId xmlns:a16="http://schemas.microsoft.com/office/drawing/2014/main" val="20001"/>
                    </a:ext>
                  </a:extLst>
                </a:gridCol>
                <a:gridCol w="2851944">
                  <a:extLst>
                    <a:ext uri="{9D8B030D-6E8A-4147-A177-3AD203B41FA5}">
                      <a16:colId xmlns:a16="http://schemas.microsoft.com/office/drawing/2014/main" val="20002"/>
                    </a:ext>
                  </a:extLst>
                </a:gridCol>
                <a:gridCol w="2851944">
                  <a:extLst>
                    <a:ext uri="{9D8B030D-6E8A-4147-A177-3AD203B41FA5}">
                      <a16:colId xmlns:a16="http://schemas.microsoft.com/office/drawing/2014/main" val="20003"/>
                    </a:ext>
                  </a:extLst>
                </a:gridCol>
              </a:tblGrid>
              <a:tr h="598170">
                <a:tc>
                  <a:txBody>
                    <a:bodyPr/>
                    <a:lstStyle/>
                    <a:p>
                      <a:pPr algn="ctr"/>
                      <a:r>
                        <a:rPr lang="en-US" sz="1900" b="1" dirty="0"/>
                        <a:t>Number of Plant </a:t>
                      </a:r>
                    </a:p>
                  </a:txBody>
                  <a:tcPr marL="9525" marR="9525" marT="9525" marB="9525" anchor="ctr"/>
                </a:tc>
                <a:tc>
                  <a:txBody>
                    <a:bodyPr/>
                    <a:lstStyle/>
                    <a:p>
                      <a:pPr algn="ctr"/>
                      <a:r>
                        <a:rPr lang="en-US" sz="1900" b="1" dirty="0"/>
                        <a:t>Number of Houses </a:t>
                      </a:r>
                      <a:br>
                        <a:rPr lang="en-US" sz="1900" b="1" dirty="0"/>
                      </a:br>
                      <a:r>
                        <a:rPr lang="en-US" sz="1900" b="1" dirty="0"/>
                        <a:t>(f</a:t>
                      </a:r>
                      <a:r>
                        <a:rPr lang="en-US" sz="1900" b="1" baseline="-25000" dirty="0"/>
                        <a:t>i</a:t>
                      </a:r>
                      <a:r>
                        <a:rPr lang="en-US" sz="1900" b="1" dirty="0"/>
                        <a:t>) </a:t>
                      </a:r>
                    </a:p>
                  </a:txBody>
                  <a:tcPr marL="9525" marR="9525" marT="9525" marB="9525" anchor="ctr"/>
                </a:tc>
                <a:tc>
                  <a:txBody>
                    <a:bodyPr/>
                    <a:lstStyle/>
                    <a:p>
                      <a:pPr algn="ctr"/>
                      <a:r>
                        <a:rPr lang="en-US" sz="1900" b="1" dirty="0"/>
                        <a:t>Class Mark </a:t>
                      </a:r>
                      <a:br>
                        <a:rPr lang="en-US" sz="1900" b="1" dirty="0"/>
                      </a:br>
                      <a:r>
                        <a:rPr lang="en-US" sz="1900" b="1" dirty="0"/>
                        <a:t>(x</a:t>
                      </a:r>
                      <a:r>
                        <a:rPr lang="en-US" sz="1900" b="1" baseline="-25000" dirty="0"/>
                        <a:t>i</a:t>
                      </a:r>
                      <a:r>
                        <a:rPr lang="en-US" sz="1900" b="1" dirty="0"/>
                        <a:t>)</a:t>
                      </a:r>
                    </a:p>
                  </a:txBody>
                  <a:tcPr marL="9525" marR="9525" marT="9525" marB="9525" anchor="ctr"/>
                </a:tc>
                <a:tc>
                  <a:txBody>
                    <a:bodyPr/>
                    <a:lstStyle/>
                    <a:p>
                      <a:pPr algn="ctr"/>
                      <a:r>
                        <a:rPr lang="en-US" sz="1900" b="1" dirty="0" err="1"/>
                        <a:t>f</a:t>
                      </a:r>
                      <a:r>
                        <a:rPr lang="en-US" sz="1900" b="1" baseline="-25000" dirty="0" err="1"/>
                        <a:t>i</a:t>
                      </a:r>
                      <a:r>
                        <a:rPr lang="en-US" sz="1900" b="1" dirty="0" err="1"/>
                        <a:t>x</a:t>
                      </a:r>
                      <a:r>
                        <a:rPr lang="en-US" sz="1900" b="1" baseline="-25000" dirty="0" err="1"/>
                        <a:t>i</a:t>
                      </a:r>
                      <a:endParaRPr lang="en-US" sz="1900" b="1" dirty="0"/>
                    </a:p>
                  </a:txBody>
                  <a:tcPr marL="9525" marR="9525" marT="9525" marB="9525" anchor="ctr"/>
                </a:tc>
                <a:extLst>
                  <a:ext uri="{0D108BD9-81ED-4DB2-BD59-A6C34878D82A}">
                    <a16:rowId xmlns:a16="http://schemas.microsoft.com/office/drawing/2014/main" val="10000"/>
                  </a:ext>
                </a:extLst>
              </a:tr>
              <a:tr h="308610">
                <a:tc>
                  <a:txBody>
                    <a:bodyPr/>
                    <a:lstStyle/>
                    <a:p>
                      <a:pPr algn="ctr"/>
                      <a:r>
                        <a:rPr lang="en-US" sz="1900" dirty="0"/>
                        <a:t>0 - 2 </a:t>
                      </a:r>
                    </a:p>
                  </a:txBody>
                  <a:tcPr marL="9525" marR="9525" marT="9525" marB="9525" anchor="ctr"/>
                </a:tc>
                <a:tc>
                  <a:txBody>
                    <a:bodyPr/>
                    <a:lstStyle/>
                    <a:p>
                      <a:pPr algn="ctr"/>
                      <a:r>
                        <a:rPr lang="en-US" sz="1900" dirty="0"/>
                        <a:t>1</a:t>
                      </a:r>
                    </a:p>
                  </a:txBody>
                  <a:tcPr marL="9525" marR="9525" marT="9525" marB="9525" anchor="ctr"/>
                </a:tc>
                <a:tc>
                  <a:txBody>
                    <a:bodyPr/>
                    <a:lstStyle/>
                    <a:p>
                      <a:pPr algn="ctr"/>
                      <a:r>
                        <a:rPr lang="en-US" sz="1900"/>
                        <a:t>1</a:t>
                      </a:r>
                    </a:p>
                  </a:txBody>
                  <a:tcPr marL="9525" marR="9525" marT="9525" marB="9525" anchor="ctr"/>
                </a:tc>
                <a:tc>
                  <a:txBody>
                    <a:bodyPr/>
                    <a:lstStyle/>
                    <a:p>
                      <a:pPr algn="ctr"/>
                      <a:r>
                        <a:rPr lang="en-US" sz="1900"/>
                        <a:t>1 × 1 = 1</a:t>
                      </a:r>
                    </a:p>
                  </a:txBody>
                  <a:tcPr marL="9525" marR="9525" marT="9525" marB="9525" anchor="ctr"/>
                </a:tc>
                <a:extLst>
                  <a:ext uri="{0D108BD9-81ED-4DB2-BD59-A6C34878D82A}">
                    <a16:rowId xmlns:a16="http://schemas.microsoft.com/office/drawing/2014/main" val="10001"/>
                  </a:ext>
                </a:extLst>
              </a:tr>
              <a:tr h="308610">
                <a:tc>
                  <a:txBody>
                    <a:bodyPr/>
                    <a:lstStyle/>
                    <a:p>
                      <a:pPr algn="ctr"/>
                      <a:r>
                        <a:rPr lang="en-US" sz="1900"/>
                        <a:t>2 - 4</a:t>
                      </a:r>
                    </a:p>
                  </a:txBody>
                  <a:tcPr marL="9525" marR="9525" marT="9525" marB="9525" anchor="ctr"/>
                </a:tc>
                <a:tc>
                  <a:txBody>
                    <a:bodyPr/>
                    <a:lstStyle/>
                    <a:p>
                      <a:pPr algn="ctr"/>
                      <a:r>
                        <a:rPr lang="en-US" sz="1900" dirty="0"/>
                        <a:t>2 </a:t>
                      </a:r>
                    </a:p>
                  </a:txBody>
                  <a:tcPr marL="9525" marR="9525" marT="9525" marB="9525" anchor="ctr"/>
                </a:tc>
                <a:tc>
                  <a:txBody>
                    <a:bodyPr/>
                    <a:lstStyle/>
                    <a:p>
                      <a:pPr algn="ctr"/>
                      <a:r>
                        <a:rPr lang="en-US" sz="1900" dirty="0"/>
                        <a:t>3</a:t>
                      </a:r>
                    </a:p>
                  </a:txBody>
                  <a:tcPr marL="9525" marR="9525" marT="9525" marB="9525" anchor="ctr"/>
                </a:tc>
                <a:tc>
                  <a:txBody>
                    <a:bodyPr/>
                    <a:lstStyle/>
                    <a:p>
                      <a:pPr algn="ctr"/>
                      <a:r>
                        <a:rPr lang="en-US" sz="1900"/>
                        <a:t>2 × 3 = 6</a:t>
                      </a:r>
                    </a:p>
                  </a:txBody>
                  <a:tcPr marL="9525" marR="9525" marT="9525" marB="9525" anchor="ctr"/>
                </a:tc>
                <a:extLst>
                  <a:ext uri="{0D108BD9-81ED-4DB2-BD59-A6C34878D82A}">
                    <a16:rowId xmlns:a16="http://schemas.microsoft.com/office/drawing/2014/main" val="10002"/>
                  </a:ext>
                </a:extLst>
              </a:tr>
              <a:tr h="308610">
                <a:tc>
                  <a:txBody>
                    <a:bodyPr/>
                    <a:lstStyle/>
                    <a:p>
                      <a:pPr algn="ctr"/>
                      <a:r>
                        <a:rPr lang="en-US" sz="1900"/>
                        <a:t>4 - 6</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5</a:t>
                      </a:r>
                    </a:p>
                  </a:txBody>
                  <a:tcPr marL="9525" marR="9525" marT="9525" marB="9525" anchor="ctr"/>
                </a:tc>
                <a:tc>
                  <a:txBody>
                    <a:bodyPr/>
                    <a:lstStyle/>
                    <a:p>
                      <a:pPr algn="ctr"/>
                      <a:r>
                        <a:rPr lang="en-US" sz="1900"/>
                        <a:t>2 × 5 = 10</a:t>
                      </a:r>
                    </a:p>
                  </a:txBody>
                  <a:tcPr marL="9525" marR="9525" marT="9525" marB="9525" anchor="ctr"/>
                </a:tc>
                <a:extLst>
                  <a:ext uri="{0D108BD9-81ED-4DB2-BD59-A6C34878D82A}">
                    <a16:rowId xmlns:a16="http://schemas.microsoft.com/office/drawing/2014/main" val="10003"/>
                  </a:ext>
                </a:extLst>
              </a:tr>
              <a:tr h="308610">
                <a:tc>
                  <a:txBody>
                    <a:bodyPr/>
                    <a:lstStyle/>
                    <a:p>
                      <a:pPr algn="ctr"/>
                      <a:r>
                        <a:rPr lang="en-US" sz="1900"/>
                        <a:t>6 - 8</a:t>
                      </a:r>
                    </a:p>
                  </a:txBody>
                  <a:tcPr marL="9525" marR="9525" marT="9525" marB="9525" anchor="ctr"/>
                </a:tc>
                <a:tc>
                  <a:txBody>
                    <a:bodyPr/>
                    <a:lstStyle/>
                    <a:p>
                      <a:pPr algn="ctr"/>
                      <a:r>
                        <a:rPr lang="en-US" sz="1900"/>
                        <a:t>4 </a:t>
                      </a:r>
                    </a:p>
                  </a:txBody>
                  <a:tcPr marL="9525" marR="9525" marT="9525" marB="9525" anchor="ctr"/>
                </a:tc>
                <a:tc>
                  <a:txBody>
                    <a:bodyPr/>
                    <a:lstStyle/>
                    <a:p>
                      <a:pPr algn="ctr"/>
                      <a:r>
                        <a:rPr lang="en-US" sz="1900" dirty="0"/>
                        <a:t>7</a:t>
                      </a:r>
                    </a:p>
                  </a:txBody>
                  <a:tcPr marL="9525" marR="9525" marT="9525" marB="9525" anchor="ctr"/>
                </a:tc>
                <a:tc>
                  <a:txBody>
                    <a:bodyPr/>
                    <a:lstStyle/>
                    <a:p>
                      <a:pPr algn="ctr"/>
                      <a:r>
                        <a:rPr lang="en-US" sz="1900"/>
                        <a:t>4 × 7 = 28</a:t>
                      </a:r>
                    </a:p>
                  </a:txBody>
                  <a:tcPr marL="9525" marR="9525" marT="9525" marB="9525" anchor="ctr"/>
                </a:tc>
                <a:extLst>
                  <a:ext uri="{0D108BD9-81ED-4DB2-BD59-A6C34878D82A}">
                    <a16:rowId xmlns:a16="http://schemas.microsoft.com/office/drawing/2014/main" val="10004"/>
                  </a:ext>
                </a:extLst>
              </a:tr>
              <a:tr h="308610">
                <a:tc>
                  <a:txBody>
                    <a:bodyPr/>
                    <a:lstStyle/>
                    <a:p>
                      <a:pPr algn="ctr"/>
                      <a:r>
                        <a:rPr lang="en-US" sz="1900"/>
                        <a:t>8 - 10</a:t>
                      </a:r>
                    </a:p>
                  </a:txBody>
                  <a:tcPr marL="9525" marR="9525" marT="9525" marB="9525" anchor="ctr"/>
                </a:tc>
                <a:tc>
                  <a:txBody>
                    <a:bodyPr/>
                    <a:lstStyle/>
                    <a:p>
                      <a:pPr algn="ctr"/>
                      <a:r>
                        <a:rPr lang="en-US" sz="1900"/>
                        <a:t>6 </a:t>
                      </a:r>
                    </a:p>
                  </a:txBody>
                  <a:tcPr marL="9525" marR="9525" marT="9525" marB="9525" anchor="ctr"/>
                </a:tc>
                <a:tc>
                  <a:txBody>
                    <a:bodyPr/>
                    <a:lstStyle/>
                    <a:p>
                      <a:pPr algn="ctr"/>
                      <a:r>
                        <a:rPr lang="en-US" sz="1900" dirty="0"/>
                        <a:t>9</a:t>
                      </a:r>
                    </a:p>
                  </a:txBody>
                  <a:tcPr marL="9525" marR="9525" marT="9525" marB="9525" anchor="ctr"/>
                </a:tc>
                <a:tc>
                  <a:txBody>
                    <a:bodyPr/>
                    <a:lstStyle/>
                    <a:p>
                      <a:pPr algn="ctr"/>
                      <a:r>
                        <a:rPr lang="en-US" sz="1900"/>
                        <a:t>6 × 9 = 54</a:t>
                      </a:r>
                    </a:p>
                  </a:txBody>
                  <a:tcPr marL="9525" marR="9525" marT="9525" marB="9525" anchor="ctr"/>
                </a:tc>
                <a:extLst>
                  <a:ext uri="{0D108BD9-81ED-4DB2-BD59-A6C34878D82A}">
                    <a16:rowId xmlns:a16="http://schemas.microsoft.com/office/drawing/2014/main" val="10005"/>
                  </a:ext>
                </a:extLst>
              </a:tr>
              <a:tr h="308610">
                <a:tc>
                  <a:txBody>
                    <a:bodyPr/>
                    <a:lstStyle/>
                    <a:p>
                      <a:pPr algn="ctr"/>
                      <a:r>
                        <a:rPr lang="en-US" sz="1900"/>
                        <a:t>10 - 12</a:t>
                      </a:r>
                    </a:p>
                  </a:txBody>
                  <a:tcPr marL="9525" marR="9525" marT="9525" marB="9525" anchor="ctr"/>
                </a:tc>
                <a:tc>
                  <a:txBody>
                    <a:bodyPr/>
                    <a:lstStyle/>
                    <a:p>
                      <a:pPr algn="ctr"/>
                      <a:r>
                        <a:rPr lang="en-US" sz="1900"/>
                        <a:t>2 </a:t>
                      </a:r>
                    </a:p>
                  </a:txBody>
                  <a:tcPr marL="9525" marR="9525" marT="9525" marB="9525" anchor="ctr"/>
                </a:tc>
                <a:tc>
                  <a:txBody>
                    <a:bodyPr/>
                    <a:lstStyle/>
                    <a:p>
                      <a:pPr algn="ctr"/>
                      <a:r>
                        <a:rPr lang="en-US" sz="1900" dirty="0"/>
                        <a:t>11</a:t>
                      </a:r>
                    </a:p>
                  </a:txBody>
                  <a:tcPr marL="9525" marR="9525" marT="9525" marB="9525" anchor="ctr"/>
                </a:tc>
                <a:tc>
                  <a:txBody>
                    <a:bodyPr/>
                    <a:lstStyle/>
                    <a:p>
                      <a:pPr algn="ctr"/>
                      <a:r>
                        <a:rPr lang="en-US" sz="1900" dirty="0"/>
                        <a:t>2 × 11 = 22</a:t>
                      </a:r>
                    </a:p>
                  </a:txBody>
                  <a:tcPr marL="9525" marR="9525" marT="9525" marB="9525" anchor="ctr"/>
                </a:tc>
                <a:extLst>
                  <a:ext uri="{0D108BD9-81ED-4DB2-BD59-A6C34878D82A}">
                    <a16:rowId xmlns:a16="http://schemas.microsoft.com/office/drawing/2014/main" val="10006"/>
                  </a:ext>
                </a:extLst>
              </a:tr>
              <a:tr h="308610">
                <a:tc>
                  <a:txBody>
                    <a:bodyPr/>
                    <a:lstStyle/>
                    <a:p>
                      <a:pPr algn="ctr"/>
                      <a:r>
                        <a:rPr lang="en-US" sz="1900"/>
                        <a:t>12 -14</a:t>
                      </a:r>
                    </a:p>
                  </a:txBody>
                  <a:tcPr marL="9525" marR="9525" marT="9525" marB="9525" anchor="ctr"/>
                </a:tc>
                <a:tc>
                  <a:txBody>
                    <a:bodyPr/>
                    <a:lstStyle/>
                    <a:p>
                      <a:pPr algn="ctr"/>
                      <a:r>
                        <a:rPr lang="en-US" sz="1900"/>
                        <a:t>3 </a:t>
                      </a:r>
                    </a:p>
                  </a:txBody>
                  <a:tcPr marL="9525" marR="9525" marT="9525" marB="9525" anchor="ctr"/>
                </a:tc>
                <a:tc>
                  <a:txBody>
                    <a:bodyPr/>
                    <a:lstStyle/>
                    <a:p>
                      <a:pPr algn="ctr"/>
                      <a:r>
                        <a:rPr lang="en-US" sz="1900"/>
                        <a:t>13</a:t>
                      </a:r>
                    </a:p>
                  </a:txBody>
                  <a:tcPr marL="9525" marR="9525" marT="9525" marB="9525" anchor="ctr"/>
                </a:tc>
                <a:tc>
                  <a:txBody>
                    <a:bodyPr/>
                    <a:lstStyle/>
                    <a:p>
                      <a:pPr algn="ctr"/>
                      <a:r>
                        <a:rPr lang="en-US" sz="1900" dirty="0"/>
                        <a:t>3 × 13 = 39</a:t>
                      </a:r>
                    </a:p>
                  </a:txBody>
                  <a:tcPr marL="9525" marR="9525" marT="9525" marB="9525" anchor="ctr"/>
                </a:tc>
                <a:extLst>
                  <a:ext uri="{0D108BD9-81ED-4DB2-BD59-A6C34878D82A}">
                    <a16:rowId xmlns:a16="http://schemas.microsoft.com/office/drawing/2014/main" val="10007"/>
                  </a:ext>
                </a:extLst>
              </a:tr>
            </a:tbl>
          </a:graphicData>
        </a:graphic>
      </p:graphicFrame>
      <p:sp>
        <p:nvSpPr>
          <p:cNvPr id="6" name="Rectangle 5"/>
          <p:cNvSpPr/>
          <p:nvPr/>
        </p:nvSpPr>
        <p:spPr>
          <a:xfrm>
            <a:off x="1458685" y="5199121"/>
            <a:ext cx="8545285" cy="1200329"/>
          </a:xfrm>
          <a:prstGeom prst="rect">
            <a:avLst/>
          </a:prstGeom>
        </p:spPr>
        <p:txBody>
          <a:bodyPr wrap="square">
            <a:spAutoFit/>
          </a:bodyPr>
          <a:lstStyle/>
          <a:p>
            <a:r>
              <a:rPr lang="en-US" sz="2400" dirty="0"/>
              <a:t>∑f</a:t>
            </a:r>
            <a:r>
              <a:rPr lang="en-US" sz="2400" baseline="-25000" dirty="0"/>
              <a:t>i</a:t>
            </a:r>
            <a:r>
              <a:rPr lang="en-US" sz="2400" dirty="0"/>
              <a:t> = 1 + 2 + 2 + 4 + 6 + 2 + 3 = 20</a:t>
            </a:r>
            <a:br>
              <a:rPr lang="en-US" sz="2400" dirty="0"/>
            </a:br>
            <a:r>
              <a:rPr lang="en-US" sz="2400" dirty="0"/>
              <a:t>∑f</a:t>
            </a:r>
            <a:r>
              <a:rPr lang="en-US" sz="2400" baseline="-25000" dirty="0"/>
              <a:t>i</a:t>
            </a:r>
            <a:r>
              <a:rPr lang="en-US" sz="2400" dirty="0"/>
              <a:t> x</a:t>
            </a:r>
            <a:r>
              <a:rPr lang="en-US" sz="2400" baseline="-25000" dirty="0"/>
              <a:t>i</a:t>
            </a:r>
            <a:r>
              <a:rPr lang="en-US" sz="2400" dirty="0"/>
              <a:t> =1 + 6 + 10 + 28 + 54 + 22 + 39 = 160</a:t>
            </a:r>
            <a:br>
              <a:rPr lang="en-US" sz="2400" dirty="0"/>
            </a:br>
            <a:r>
              <a:rPr lang="en-US" sz="2400" dirty="0"/>
              <a:t>Therefore, mean = ∑(</a:t>
            </a:r>
            <a:r>
              <a:rPr lang="en-US" sz="2400" dirty="0" err="1"/>
              <a:t>f</a:t>
            </a:r>
            <a:r>
              <a:rPr lang="en-US" sz="2400" baseline="-25000" dirty="0" err="1"/>
              <a:t>i</a:t>
            </a:r>
            <a:r>
              <a:rPr lang="en-US" sz="2400" dirty="0" err="1"/>
              <a:t>x</a:t>
            </a:r>
            <a:r>
              <a:rPr lang="en-US" sz="2400" baseline="-25000" dirty="0" err="1"/>
              <a:t>i</a:t>
            </a:r>
            <a:r>
              <a:rPr lang="en-US" sz="2400" dirty="0"/>
              <a:t>)/ ∑f</a:t>
            </a:r>
            <a:r>
              <a:rPr lang="en-US" sz="2400" baseline="-25000" dirty="0"/>
              <a:t>i</a:t>
            </a:r>
            <a:r>
              <a:rPr lang="en-US" sz="2400" dirty="0"/>
              <a:t> = 160/20 = 8 plants</a:t>
            </a:r>
          </a:p>
        </p:txBody>
      </p:sp>
    </p:spTree>
    <p:extLst>
      <p:ext uri="{BB962C8B-B14F-4D97-AF65-F5344CB8AC3E}">
        <p14:creationId xmlns:p14="http://schemas.microsoft.com/office/powerpoint/2010/main" val="2432207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Median</a:t>
            </a:r>
          </a:p>
        </p:txBody>
      </p:sp>
      <p:sp>
        <p:nvSpPr>
          <p:cNvPr id="3" name="Content Placeholder 2"/>
          <p:cNvSpPr>
            <a:spLocks noGrp="1"/>
          </p:cNvSpPr>
          <p:nvPr>
            <p:ph sz="quarter" idx="1"/>
          </p:nvPr>
        </p:nvSpPr>
        <p:spPr/>
        <p:txBody>
          <a:bodyPr/>
          <a:lstStyle/>
          <a:p>
            <a:r>
              <a:rPr lang="en-US" dirty="0"/>
              <a:t>the grade 10 math class recently had a mathematics test and the grades were as follows:  78  66 82  89 75 </a:t>
            </a:r>
            <a:r>
              <a:rPr lang="en-US" u="sng" dirty="0"/>
              <a:t>74</a:t>
            </a:r>
            <a:br>
              <a:rPr lang="en-US" dirty="0"/>
            </a:br>
            <a:r>
              <a:rPr lang="en-US" dirty="0"/>
              <a:t>                        </a:t>
            </a:r>
          </a:p>
          <a:p>
            <a:r>
              <a:rPr lang="en-US" dirty="0"/>
              <a:t>Arrange in order              </a:t>
            </a:r>
            <a:br>
              <a:rPr lang="en-US" dirty="0"/>
            </a:br>
            <a:r>
              <a:rPr lang="en-US" dirty="0"/>
              <a:t>                                 66  74  </a:t>
            </a:r>
            <a:r>
              <a:rPr lang="en-US" sz="4000" dirty="0"/>
              <a:t>75  78</a:t>
            </a:r>
            <a:r>
              <a:rPr lang="en-US" dirty="0"/>
              <a:t>  82  89 </a:t>
            </a:r>
          </a:p>
          <a:p>
            <a:endParaRPr lang="en-US" dirty="0"/>
          </a:p>
          <a:p>
            <a:pPr marL="0" indent="0">
              <a:buNone/>
            </a:pPr>
            <a:r>
              <a:rPr lang="en-US" dirty="0"/>
              <a:t>                                    75 + 78 = 153                                                  </a:t>
            </a:r>
          </a:p>
          <a:p>
            <a:pPr marL="0" indent="0">
              <a:buNone/>
            </a:pPr>
            <a:endParaRPr lang="en-US" b="1" dirty="0"/>
          </a:p>
          <a:p>
            <a:r>
              <a:rPr lang="en-US" b="1" dirty="0"/>
              <a:t>Median = 153 / 2 = 76.5 </a:t>
            </a:r>
            <a:r>
              <a:rPr lang="en-US" dirty="0"/>
              <a:t>                         </a:t>
            </a:r>
            <a:r>
              <a:rPr lang="en-US" b="1" dirty="0"/>
              <a:t> </a:t>
            </a:r>
            <a:r>
              <a:rPr lang="en-US" dirty="0"/>
              <a:t>                                      </a:t>
            </a:r>
            <a:br>
              <a:rPr lang="en-US" dirty="0"/>
            </a:br>
            <a:r>
              <a:rPr lang="en-US" dirty="0"/>
              <a:t>                                                              </a:t>
            </a:r>
          </a:p>
        </p:txBody>
      </p:sp>
      <p:sp>
        <p:nvSpPr>
          <p:cNvPr id="4" name="Slide Number Placeholder 3">
            <a:extLst>
              <a:ext uri="{FF2B5EF4-FFF2-40B4-BE49-F238E27FC236}">
                <a16:creationId xmlns:a16="http://schemas.microsoft.com/office/drawing/2014/main" id="{AD252ACC-B759-40FF-9EFA-D1E50E493EF0}"/>
              </a:ext>
            </a:extLst>
          </p:cNvPr>
          <p:cNvSpPr>
            <a:spLocks noGrp="1"/>
          </p:cNvSpPr>
          <p:nvPr>
            <p:ph type="sldNum" sz="quarter" idx="15"/>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938270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 Mode</a:t>
            </a:r>
          </a:p>
        </p:txBody>
      </p:sp>
      <p:sp>
        <p:nvSpPr>
          <p:cNvPr id="3" name="Content Placeholder 2"/>
          <p:cNvSpPr>
            <a:spLocks noGrp="1"/>
          </p:cNvSpPr>
          <p:nvPr>
            <p:ph sz="quarter" idx="1"/>
          </p:nvPr>
        </p:nvSpPr>
        <p:spPr/>
        <p:txBody>
          <a:bodyPr/>
          <a:lstStyle/>
          <a:p>
            <a:r>
              <a:rPr lang="en-US" dirty="0"/>
              <a:t>Find the mode of the following data: </a:t>
            </a:r>
            <a:br>
              <a:rPr lang="en-US" dirty="0"/>
            </a:br>
            <a:r>
              <a:rPr lang="en-US" dirty="0"/>
              <a:t>  </a:t>
            </a:r>
          </a:p>
          <a:p>
            <a:pPr marL="0" indent="0">
              <a:buNone/>
            </a:pPr>
            <a:r>
              <a:rPr lang="en-US" dirty="0"/>
              <a:t>                                                                                                                                                     78  56  68  92  84  76  74  56  68  66  78  72  66 </a:t>
            </a:r>
            <a:br>
              <a:rPr lang="en-US" dirty="0"/>
            </a:br>
            <a:r>
              <a:rPr lang="en-US" dirty="0"/>
              <a:t>                                    65  53  61  62  78  84  61  90  87  77  62  88  81 </a:t>
            </a:r>
          </a:p>
          <a:p>
            <a:pPr marL="0" indent="0">
              <a:buNone/>
            </a:pPr>
            <a:r>
              <a:rPr lang="en-US" dirty="0"/>
              <a:t>                                                </a:t>
            </a:r>
          </a:p>
        </p:txBody>
      </p:sp>
      <p:sp>
        <p:nvSpPr>
          <p:cNvPr id="4" name="Slide Number Placeholder 3">
            <a:extLst>
              <a:ext uri="{FF2B5EF4-FFF2-40B4-BE49-F238E27FC236}">
                <a16:creationId xmlns:a16="http://schemas.microsoft.com/office/drawing/2014/main" id="{0C984B43-B8AE-4441-A794-6D16D203193E}"/>
              </a:ext>
            </a:extLst>
          </p:cNvPr>
          <p:cNvSpPr>
            <a:spLocks noGrp="1"/>
          </p:cNvSpPr>
          <p:nvPr>
            <p:ph type="sldNum" sz="quarter" idx="15"/>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15784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a:t>
            </a:r>
          </a:p>
        </p:txBody>
      </p:sp>
      <p:sp>
        <p:nvSpPr>
          <p:cNvPr id="3" name="Content Placeholder 2"/>
          <p:cNvSpPr>
            <a:spLocks noGrp="1"/>
          </p:cNvSpPr>
          <p:nvPr>
            <p:ph sz="quarter" idx="1"/>
          </p:nvPr>
        </p:nvSpPr>
        <p:spPr/>
        <p:txBody>
          <a:bodyPr/>
          <a:lstStyle/>
          <a:p>
            <a:r>
              <a:rPr lang="en-US" dirty="0"/>
              <a:t>Find the mode of the following data: </a:t>
            </a:r>
            <a:br>
              <a:rPr lang="en-US" dirty="0"/>
            </a:br>
            <a:r>
              <a:rPr lang="en-US" dirty="0"/>
              <a:t>  </a:t>
            </a:r>
          </a:p>
          <a:p>
            <a:pPr marL="0" indent="0">
              <a:buNone/>
            </a:pPr>
            <a:r>
              <a:rPr lang="en-US" dirty="0"/>
              <a:t>                                                                                                                                                                          78  56  68  92  84  76  74  56  68  66  78  72  66 </a:t>
            </a:r>
            <a:br>
              <a:rPr lang="en-US" dirty="0"/>
            </a:br>
            <a:r>
              <a:rPr lang="en-US" dirty="0"/>
              <a:t>                                    65  53  61  62  78  84  61  90  87  77  62  88  81 </a:t>
            </a:r>
          </a:p>
          <a:p>
            <a:pPr marL="0" indent="0">
              <a:buNone/>
            </a:pPr>
            <a:r>
              <a:rPr lang="en-US" b="1" dirty="0"/>
              <a:t>                                                </a:t>
            </a:r>
          </a:p>
          <a:p>
            <a:r>
              <a:rPr lang="en-US" b="1" dirty="0"/>
              <a:t>Frequency: </a:t>
            </a:r>
            <a:r>
              <a:rPr lang="en-US" dirty="0"/>
              <a:t>                      </a:t>
            </a:r>
            <a:r>
              <a:rPr lang="en-US" b="1" dirty="0"/>
              <a:t> </a:t>
            </a:r>
            <a:r>
              <a:rPr lang="en-US" dirty="0"/>
              <a:t>                                      </a:t>
            </a:r>
            <a:br>
              <a:rPr lang="en-US" dirty="0"/>
            </a:br>
            <a:r>
              <a:rPr lang="en-US" dirty="0"/>
              <a:t>                </a:t>
            </a:r>
            <a:r>
              <a:rPr lang="en-US" b="1" dirty="0"/>
              <a:t>78  </a:t>
            </a:r>
            <a:r>
              <a:rPr lang="en-US" dirty="0"/>
              <a:t>56  68  92  84  76  74  56  68  66  </a:t>
            </a:r>
            <a:r>
              <a:rPr lang="en-US" b="1" dirty="0"/>
              <a:t>78 </a:t>
            </a:r>
            <a:r>
              <a:rPr lang="en-US" dirty="0"/>
              <a:t> 72  66 </a:t>
            </a:r>
            <a:br>
              <a:rPr lang="en-US" dirty="0"/>
            </a:br>
            <a:r>
              <a:rPr lang="en-US" dirty="0"/>
              <a:t>                                    65  53  61  62  </a:t>
            </a:r>
            <a:r>
              <a:rPr lang="en-US" b="1" dirty="0"/>
              <a:t>78 </a:t>
            </a:r>
            <a:r>
              <a:rPr lang="en-US" dirty="0"/>
              <a:t> 84  61  90  87  77  62  88  81 </a:t>
            </a:r>
          </a:p>
          <a:p>
            <a:pPr marL="0" indent="0">
              <a:buNone/>
            </a:pPr>
            <a:r>
              <a:rPr lang="en-US" dirty="0"/>
              <a:t>                         </a:t>
            </a:r>
          </a:p>
          <a:p>
            <a:r>
              <a:rPr lang="en-US" sz="3200" b="1" dirty="0"/>
              <a:t>Mode=78</a:t>
            </a:r>
          </a:p>
        </p:txBody>
      </p:sp>
      <p:sp>
        <p:nvSpPr>
          <p:cNvPr id="4" name="Slide Number Placeholder 3">
            <a:extLst>
              <a:ext uri="{FF2B5EF4-FFF2-40B4-BE49-F238E27FC236}">
                <a16:creationId xmlns:a16="http://schemas.microsoft.com/office/drawing/2014/main" id="{8FFFFF9B-4973-46FE-9952-26B968777790}"/>
              </a:ext>
            </a:extLst>
          </p:cNvPr>
          <p:cNvSpPr>
            <a:spLocks noGrp="1"/>
          </p:cNvSpPr>
          <p:nvPr>
            <p:ph type="sldNum" sz="quarter" idx="15"/>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594640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FB92-5949-4215-B46E-F2AF9152B2EC}"/>
              </a:ext>
            </a:extLst>
          </p:cNvPr>
          <p:cNvSpPr>
            <a:spLocks noGrp="1"/>
          </p:cNvSpPr>
          <p:nvPr>
            <p:ph type="title"/>
          </p:nvPr>
        </p:nvSpPr>
        <p:spPr>
          <a:xfrm>
            <a:off x="609600" y="274638"/>
            <a:ext cx="9956800" cy="679519"/>
          </a:xfrm>
        </p:spPr>
        <p:txBody>
          <a:bodyPr/>
          <a:lstStyle/>
          <a:p>
            <a:r>
              <a:rPr lang="en-US" dirty="0"/>
              <a:t>Measure of Dispersion</a:t>
            </a:r>
            <a:endParaRPr lang="en-IN" dirty="0"/>
          </a:p>
        </p:txBody>
      </p:sp>
      <p:sp>
        <p:nvSpPr>
          <p:cNvPr id="3" name="Content Placeholder 2">
            <a:extLst>
              <a:ext uri="{FF2B5EF4-FFF2-40B4-BE49-F238E27FC236}">
                <a16:creationId xmlns:a16="http://schemas.microsoft.com/office/drawing/2014/main" id="{C2EA2A20-9909-4C35-BEE5-A2CC7AC0BAFB}"/>
              </a:ext>
            </a:extLst>
          </p:cNvPr>
          <p:cNvSpPr>
            <a:spLocks noGrp="1"/>
          </p:cNvSpPr>
          <p:nvPr>
            <p:ph sz="quarter" idx="1"/>
          </p:nvPr>
        </p:nvSpPr>
        <p:spPr>
          <a:xfrm>
            <a:off x="477077" y="1189382"/>
            <a:ext cx="10561983" cy="4873752"/>
          </a:xfrm>
        </p:spPr>
        <p:txBody>
          <a:bodyPr/>
          <a:lstStyle/>
          <a:p>
            <a:pPr algn="just"/>
            <a:r>
              <a:rPr lang="en-US" dirty="0"/>
              <a:t>Statistics are very important for observations, analysis and mathematical prediction models. With the help of statistics we can know what happened in the past and what may occur in the future. </a:t>
            </a:r>
          </a:p>
          <a:p>
            <a:pPr algn="just"/>
            <a:r>
              <a:rPr lang="en-US" dirty="0"/>
              <a:t>Central tendency measures do not reveal the variability present in the data. </a:t>
            </a:r>
          </a:p>
          <a:p>
            <a:pPr algn="just"/>
            <a:r>
              <a:rPr lang="en-US" dirty="0"/>
              <a:t>Dispersion is the scattered ness of the data series around it average. </a:t>
            </a:r>
          </a:p>
          <a:p>
            <a:pPr algn="just"/>
            <a:r>
              <a:rPr lang="en-US" dirty="0"/>
              <a:t>Dispersion is the extent to which values in a distribution differ from the average of the distribution.</a:t>
            </a:r>
          </a:p>
          <a:p>
            <a:pPr algn="just"/>
            <a:r>
              <a:rPr lang="en-US" dirty="0"/>
              <a:t>A measure of statistical dispersion is a nonnegative real number that is zero if all the data are the same and increases as the data become more diverse. </a:t>
            </a:r>
            <a:endParaRPr lang="en-IN" dirty="0"/>
          </a:p>
        </p:txBody>
      </p:sp>
      <p:sp>
        <p:nvSpPr>
          <p:cNvPr id="4" name="Slide Number Placeholder 3">
            <a:extLst>
              <a:ext uri="{FF2B5EF4-FFF2-40B4-BE49-F238E27FC236}">
                <a16:creationId xmlns:a16="http://schemas.microsoft.com/office/drawing/2014/main" id="{F87DE8B6-25ED-477F-B99E-49FCAF5BA262}"/>
              </a:ext>
            </a:extLst>
          </p:cNvPr>
          <p:cNvSpPr>
            <a:spLocks noGrp="1"/>
          </p:cNvSpPr>
          <p:nvPr>
            <p:ph type="sldNum" sz="quarter" idx="15"/>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245069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34D4-5DD9-4A2A-B5A4-B4F6672BE4E1}"/>
              </a:ext>
            </a:extLst>
          </p:cNvPr>
          <p:cNvSpPr>
            <a:spLocks noGrp="1"/>
          </p:cNvSpPr>
          <p:nvPr>
            <p:ph type="title"/>
          </p:nvPr>
        </p:nvSpPr>
        <p:spPr/>
        <p:txBody>
          <a:bodyPr/>
          <a:lstStyle/>
          <a:p>
            <a:r>
              <a:rPr lang="en-US" dirty="0"/>
              <a:t>Range</a:t>
            </a:r>
            <a:endParaRPr lang="en-IN" dirty="0"/>
          </a:p>
        </p:txBody>
      </p:sp>
      <p:pic>
        <p:nvPicPr>
          <p:cNvPr id="5" name="Content Placeholder 4">
            <a:extLst>
              <a:ext uri="{FF2B5EF4-FFF2-40B4-BE49-F238E27FC236}">
                <a16:creationId xmlns:a16="http://schemas.microsoft.com/office/drawing/2014/main" id="{0E9C9D03-F0D6-42BE-BDF2-609D6BD09E8A}"/>
              </a:ext>
            </a:extLst>
          </p:cNvPr>
          <p:cNvPicPr>
            <a:picLocks noGrp="1" noChangeAspect="1"/>
          </p:cNvPicPr>
          <p:nvPr>
            <p:ph sz="quarter" idx="1"/>
          </p:nvPr>
        </p:nvPicPr>
        <p:blipFill>
          <a:blip r:embed="rId2"/>
          <a:stretch>
            <a:fillRect/>
          </a:stretch>
        </p:blipFill>
        <p:spPr>
          <a:xfrm>
            <a:off x="861391" y="1621045"/>
            <a:ext cx="9956800" cy="4210050"/>
          </a:xfrm>
        </p:spPr>
      </p:pic>
      <p:sp>
        <p:nvSpPr>
          <p:cNvPr id="3" name="Slide Number Placeholder 2">
            <a:extLst>
              <a:ext uri="{FF2B5EF4-FFF2-40B4-BE49-F238E27FC236}">
                <a16:creationId xmlns:a16="http://schemas.microsoft.com/office/drawing/2014/main" id="{2FA66EB5-6CFB-4FC5-BCAE-4250AAC97A65}"/>
              </a:ext>
            </a:extLst>
          </p:cNvPr>
          <p:cNvSpPr>
            <a:spLocks noGrp="1"/>
          </p:cNvSpPr>
          <p:nvPr>
            <p:ph type="sldNum" sz="quarter" idx="15"/>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05638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9251-8386-4D6A-9B34-CB129E039567}"/>
              </a:ext>
            </a:extLst>
          </p:cNvPr>
          <p:cNvSpPr>
            <a:spLocks noGrp="1"/>
          </p:cNvSpPr>
          <p:nvPr>
            <p:ph type="title"/>
          </p:nvPr>
        </p:nvSpPr>
        <p:spPr/>
        <p:txBody>
          <a:bodyPr/>
          <a:lstStyle/>
          <a:p>
            <a:r>
              <a:rPr lang="en-US" dirty="0"/>
              <a:t>Range for grouped data</a:t>
            </a:r>
            <a:endParaRPr lang="en-IN" dirty="0"/>
          </a:p>
        </p:txBody>
      </p:sp>
      <p:sp>
        <p:nvSpPr>
          <p:cNvPr id="3" name="Content Placeholder 2">
            <a:extLst>
              <a:ext uri="{FF2B5EF4-FFF2-40B4-BE49-F238E27FC236}">
                <a16:creationId xmlns:a16="http://schemas.microsoft.com/office/drawing/2014/main" id="{18C63C19-1436-444C-ADA1-785DFE0F3C1C}"/>
              </a:ext>
            </a:extLst>
          </p:cNvPr>
          <p:cNvSpPr>
            <a:spLocks noGrp="1"/>
          </p:cNvSpPr>
          <p:nvPr>
            <p:ph sz="quarter" idx="1"/>
          </p:nvPr>
        </p:nvSpPr>
        <p:spPr/>
        <p:txBody>
          <a:bodyPr/>
          <a:lstStyle/>
          <a:p>
            <a:r>
              <a:rPr lang="en-US" dirty="0"/>
              <a:t>The range of a sample of data organized in a frequency distribution is computed by the following formula:</a:t>
            </a:r>
          </a:p>
          <a:p>
            <a:pPr lvl="1"/>
            <a:r>
              <a:rPr lang="en-US" dirty="0"/>
              <a:t> Range = upper limit of the last class - lower limit of the first class</a:t>
            </a:r>
            <a:endParaRPr lang="en-IN" dirty="0"/>
          </a:p>
        </p:txBody>
      </p:sp>
      <p:sp>
        <p:nvSpPr>
          <p:cNvPr id="4" name="Slide Number Placeholder 3">
            <a:extLst>
              <a:ext uri="{FF2B5EF4-FFF2-40B4-BE49-F238E27FC236}">
                <a16:creationId xmlns:a16="http://schemas.microsoft.com/office/drawing/2014/main" id="{85EF6914-9961-4C9A-BA6F-05F22B6C01BF}"/>
              </a:ext>
            </a:extLst>
          </p:cNvPr>
          <p:cNvSpPr>
            <a:spLocks noGrp="1"/>
          </p:cNvSpPr>
          <p:nvPr>
            <p:ph type="sldNum" sz="quarter" idx="15"/>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79702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sz="quarter" idx="1"/>
          </p:nvPr>
        </p:nvSpPr>
        <p:spPr>
          <a:xfrm>
            <a:off x="248200" y="990601"/>
            <a:ext cx="6827821" cy="5699204"/>
          </a:xfrm>
          <a:noFill/>
        </p:spPr>
        <p:txBody>
          <a:bodyPr vert="horz" lIns="92075" tIns="46038" rIns="92075" bIns="46038" rtlCol="0">
            <a:noAutofit/>
          </a:bodyPr>
          <a:lstStyle/>
          <a:p>
            <a:pPr marL="523881" indent="-342900">
              <a:spcBef>
                <a:spcPts val="0"/>
              </a:spcBef>
            </a:pPr>
            <a:r>
              <a:rPr lang="en-US" altLang="en-US" sz="2400" b="1" dirty="0">
                <a:cs typeface="Times New Roman" panose="02020603050405020304" pitchFamily="18" charset="0"/>
              </a:rPr>
              <a:t>Video data: </a:t>
            </a:r>
            <a:r>
              <a:rPr lang="en-US" altLang="en-US" sz="2400" dirty="0">
                <a:cs typeface="Times New Roman" panose="02020603050405020304" pitchFamily="18" charset="0"/>
              </a:rPr>
              <a:t>sequence of images</a:t>
            </a:r>
          </a:p>
          <a:p>
            <a:pPr marL="523881" indent="-342900">
              <a:spcBef>
                <a:spcPts val="0"/>
              </a:spcBef>
            </a:pPr>
            <a:r>
              <a:rPr lang="en-US" altLang="en-US" sz="2400" b="1" dirty="0">
                <a:cs typeface="Times New Roman" panose="02020603050405020304" pitchFamily="18" charset="0"/>
              </a:rPr>
              <a:t>Temporal data: </a:t>
            </a:r>
            <a:r>
              <a:rPr lang="en-US" altLang="en-US" sz="2400" dirty="0">
                <a:cs typeface="Times New Roman" panose="02020603050405020304" pitchFamily="18" charset="0"/>
              </a:rPr>
              <a:t>time-series: </a:t>
            </a:r>
            <a:r>
              <a:rPr lang="en-IN"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For example, a financial data set might contain objects that are time series of the daily prices of various stocks.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b="1" dirty="0">
                <a:cs typeface="Times New Roman" panose="02020603050405020304" pitchFamily="18" charset="0"/>
              </a:rPr>
              <a:t>Sequential Data: </a:t>
            </a:r>
            <a:r>
              <a:rPr lang="en-US" altLang="en-US" sz="2400" dirty="0">
                <a:cs typeface="Times New Roman" panose="02020603050405020304" pitchFamily="18" charset="0"/>
              </a:rPr>
              <a:t>transaction sequences -Time</a:t>
            </a:r>
          </a:p>
          <a:p>
            <a:pPr marL="523881" indent="-342900">
              <a:spcBef>
                <a:spcPts val="0"/>
              </a:spcBef>
            </a:pPr>
            <a:r>
              <a:rPr lang="en-US" altLang="en-US" sz="2400" b="1" dirty="0">
                <a:cs typeface="Times New Roman" panose="02020603050405020304" pitchFamily="18" charset="0"/>
              </a:rPr>
              <a:t>Genetic sequence data (Position) : </a:t>
            </a:r>
            <a:r>
              <a:rPr lang="en-IN"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the genetic information of plants and animals can be represented in the form of sequences of nucleotides that are known as genes.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23881" indent="-342900">
              <a:spcBef>
                <a:spcPts val="0"/>
              </a:spcBef>
            </a:pPr>
            <a:endParaRPr lang="en-US" altLang="en-US" sz="2400" b="1" dirty="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28DDC8A-8985-4D22-BF03-DBDE6A5D3B7C}"/>
              </a:ext>
            </a:extLst>
          </p:cNvPr>
          <p:cNvSpPr>
            <a:spLocks noGrp="1"/>
          </p:cNvSpPr>
          <p:nvPr>
            <p:ph type="sldNum" sz="quarter" idx="15"/>
          </p:nvPr>
        </p:nvSpPr>
        <p:spPr/>
        <p:txBody>
          <a:bodyPr/>
          <a:lstStyle/>
          <a:p>
            <a:fld id="{B6F15528-21DE-4FAA-801E-634DDDAF4B2B}" type="slidenum">
              <a:rPr lang="en-US" smtClean="0"/>
              <a:pPr/>
              <a:t>6</a:t>
            </a:fld>
            <a:endParaRPr lang="en-US"/>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897" y="3827472"/>
            <a:ext cx="4683638" cy="2748917"/>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877" y="1151556"/>
            <a:ext cx="4155658"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506" y="2345727"/>
            <a:ext cx="3245990" cy="21665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679E73-429B-4E46-A870-05C435D83B66}"/>
              </a:ext>
            </a:extLst>
          </p:cNvPr>
          <p:cNvPicPr>
            <a:picLocks noChangeAspect="1"/>
          </p:cNvPicPr>
          <p:nvPr/>
        </p:nvPicPr>
        <p:blipFill>
          <a:blip r:embed="rId6"/>
          <a:stretch>
            <a:fillRect/>
          </a:stretch>
        </p:blipFill>
        <p:spPr>
          <a:xfrm>
            <a:off x="4997813" y="2410270"/>
            <a:ext cx="2078208" cy="2037459"/>
          </a:xfrm>
          <a:prstGeom prst="rect">
            <a:avLst/>
          </a:prstGeom>
        </p:spPr>
      </p:pic>
    </p:spTree>
    <p:extLst>
      <p:ext uri="{BB962C8B-B14F-4D97-AF65-F5344CB8AC3E}">
        <p14:creationId xmlns:p14="http://schemas.microsoft.com/office/powerpoint/2010/main" val="1433674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24069" y="1"/>
            <a:ext cx="10948781" cy="1060173"/>
          </a:xfrm>
        </p:spPr>
        <p:txBody>
          <a:bodyPr>
            <a:noAutofit/>
          </a:bodyPr>
          <a:lstStyle/>
          <a:p>
            <a:pPr algn="ctr"/>
            <a:r>
              <a:rPr lang="en-US" altLang="en-US" sz="3600" dirty="0"/>
              <a:t>Measures Data Dispersion: Variance and Standard Deviation</a:t>
            </a:r>
          </a:p>
        </p:txBody>
      </p:sp>
      <p:sp>
        <p:nvSpPr>
          <p:cNvPr id="20484" name="Rectangle 3"/>
          <p:cNvSpPr>
            <a:spLocks noGrp="1" noChangeArrowheads="1"/>
          </p:cNvSpPr>
          <p:nvPr>
            <p:ph type="body" sz="half" idx="1"/>
          </p:nvPr>
        </p:nvSpPr>
        <p:spPr>
          <a:xfrm>
            <a:off x="556836" y="5889567"/>
            <a:ext cx="10801350" cy="927819"/>
          </a:xfrm>
        </p:spPr>
        <p:txBody>
          <a:bodyPr>
            <a:normAutofit/>
          </a:bodyPr>
          <a:lstStyle/>
          <a:p>
            <a:pPr lvl="1" eaLnBrk="1" hangingPunct="1">
              <a:buSzPct val="80000"/>
            </a:pPr>
            <a:r>
              <a:rPr lang="en-US" altLang="en-US" b="1" dirty="0">
                <a:latin typeface="+mj-lt"/>
              </a:rPr>
              <a:t>Standard deviation</a:t>
            </a:r>
            <a:r>
              <a:rPr lang="en-US" altLang="en-US" i="1" dirty="0">
                <a:latin typeface="+mj-lt"/>
              </a:rPr>
              <a:t> s (or </a:t>
            </a:r>
            <a:r>
              <a:rPr lang="el-GR" altLang="en-US" i="1" dirty="0">
                <a:latin typeface="+mj-lt"/>
              </a:rPr>
              <a:t>σ</a:t>
            </a:r>
            <a:r>
              <a:rPr lang="en-US" altLang="en-US" i="1" dirty="0">
                <a:latin typeface="+mj-lt"/>
              </a:rPr>
              <a:t>) </a:t>
            </a:r>
            <a:r>
              <a:rPr lang="en-US" altLang="en-US" dirty="0">
                <a:latin typeface="+mj-lt"/>
              </a:rPr>
              <a:t>is the square root of variance </a:t>
            </a:r>
            <a:r>
              <a:rPr lang="en-US" altLang="en-US" i="1" dirty="0">
                <a:latin typeface="+mj-lt"/>
              </a:rPr>
              <a:t>s</a:t>
            </a:r>
            <a:r>
              <a:rPr lang="en-US" altLang="en-US" i="1" baseline="30000" dirty="0">
                <a:latin typeface="+mj-lt"/>
              </a:rPr>
              <a:t>2 (</a:t>
            </a:r>
            <a:r>
              <a:rPr lang="en-US" altLang="en-US" i="1" dirty="0">
                <a:latin typeface="+mj-lt"/>
              </a:rPr>
              <a:t>or</a:t>
            </a:r>
            <a:r>
              <a:rPr lang="en-US" altLang="en-US" i="1" baseline="30000" dirty="0">
                <a:latin typeface="+mj-lt"/>
              </a:rPr>
              <a:t> </a:t>
            </a:r>
            <a:r>
              <a:rPr lang="el-GR" altLang="en-US" i="1" dirty="0">
                <a:latin typeface="+mj-lt"/>
              </a:rPr>
              <a:t>σ</a:t>
            </a:r>
            <a:r>
              <a:rPr lang="en-US" altLang="en-US" i="1" baseline="30000" dirty="0">
                <a:latin typeface="+mj-lt"/>
              </a:rPr>
              <a:t>2)</a:t>
            </a:r>
          </a:p>
        </p:txBody>
      </p:sp>
      <p:sp>
        <p:nvSpPr>
          <p:cNvPr id="3" name="Slide Number Placeholder 2">
            <a:extLst>
              <a:ext uri="{FF2B5EF4-FFF2-40B4-BE49-F238E27FC236}">
                <a16:creationId xmlns:a16="http://schemas.microsoft.com/office/drawing/2014/main" id="{61C6E136-3BD2-43F5-9DDA-0599D97A9639}"/>
              </a:ext>
            </a:extLst>
          </p:cNvPr>
          <p:cNvSpPr>
            <a:spLocks noGrp="1"/>
          </p:cNvSpPr>
          <p:nvPr>
            <p:ph type="sldNum" sz="quarter" idx="10"/>
          </p:nvPr>
        </p:nvSpPr>
        <p:spPr/>
        <p:txBody>
          <a:bodyPr/>
          <a:lstStyle/>
          <a:p>
            <a:fld id="{5D5C0945-3C12-41E7-B090-1D5BB38CB1A8}" type="slidenum">
              <a:rPr lang="en-US" altLang="en-US" smtClean="0"/>
              <a:pPr/>
              <a:t>60</a:t>
            </a:fld>
            <a:endParaRPr lang="en-US" altLang="en-US"/>
          </a:p>
        </p:txBody>
      </p:sp>
      <p:sp>
        <p:nvSpPr>
          <p:cNvPr id="2" name="Striped Right Arrow 1"/>
          <p:cNvSpPr/>
          <p:nvPr/>
        </p:nvSpPr>
        <p:spPr>
          <a:xfrm rot="2477785">
            <a:off x="1909061" y="2498533"/>
            <a:ext cx="1832813" cy="266288"/>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riped Right Arrow 7"/>
          <p:cNvSpPr/>
          <p:nvPr/>
        </p:nvSpPr>
        <p:spPr>
          <a:xfrm rot="2169231">
            <a:off x="4992371" y="2662901"/>
            <a:ext cx="978995"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5714D-D300-4037-B9AD-9253854293E1}"/>
              </a:ext>
            </a:extLst>
          </p:cNvPr>
          <p:cNvPicPr>
            <a:picLocks noChangeAspect="1"/>
          </p:cNvPicPr>
          <p:nvPr/>
        </p:nvPicPr>
        <p:blipFill>
          <a:blip r:embed="rId3"/>
          <a:stretch>
            <a:fillRect/>
          </a:stretch>
        </p:blipFill>
        <p:spPr>
          <a:xfrm>
            <a:off x="919027" y="1009172"/>
            <a:ext cx="10453823" cy="4931398"/>
          </a:xfrm>
          <a:prstGeom prst="rect">
            <a:avLst/>
          </a:prstGeom>
        </p:spPr>
      </p:pic>
    </p:spTree>
    <p:extLst>
      <p:ext uri="{BB962C8B-B14F-4D97-AF65-F5344CB8AC3E}">
        <p14:creationId xmlns:p14="http://schemas.microsoft.com/office/powerpoint/2010/main" val="378790694"/>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DB84-0A2B-49F9-9D67-1D1E8B2463EE}"/>
              </a:ext>
            </a:extLst>
          </p:cNvPr>
          <p:cNvSpPr>
            <a:spLocks noGrp="1"/>
          </p:cNvSpPr>
          <p:nvPr>
            <p:ph type="title"/>
          </p:nvPr>
        </p:nvSpPr>
        <p:spPr/>
        <p:txBody>
          <a:bodyPr>
            <a:normAutofit/>
          </a:bodyPr>
          <a:lstStyle/>
          <a:p>
            <a:r>
              <a:rPr lang="en-US" dirty="0"/>
              <a:t>Conceptual and Computational formula</a:t>
            </a:r>
            <a:endParaRPr lang="en-IN" dirty="0"/>
          </a:p>
        </p:txBody>
      </p:sp>
      <p:sp>
        <p:nvSpPr>
          <p:cNvPr id="4" name="Content Placeholder 3">
            <a:extLst>
              <a:ext uri="{FF2B5EF4-FFF2-40B4-BE49-F238E27FC236}">
                <a16:creationId xmlns:a16="http://schemas.microsoft.com/office/drawing/2014/main" id="{8DC0FCDE-E2FA-44E5-A00F-5BF0DED9852C}"/>
              </a:ext>
            </a:extLst>
          </p:cNvPr>
          <p:cNvSpPr>
            <a:spLocks noGrp="1"/>
          </p:cNvSpPr>
          <p:nvPr>
            <p:ph sz="half" idx="2"/>
          </p:nvPr>
        </p:nvSpPr>
        <p:spPr/>
        <p:txBody>
          <a:bodyPr/>
          <a:lstStyle/>
          <a:p>
            <a:endParaRPr lang="en-IN"/>
          </a:p>
        </p:txBody>
      </p:sp>
      <p:sp>
        <p:nvSpPr>
          <p:cNvPr id="5" name="Slide Number Placeholder 4">
            <a:extLst>
              <a:ext uri="{FF2B5EF4-FFF2-40B4-BE49-F238E27FC236}">
                <a16:creationId xmlns:a16="http://schemas.microsoft.com/office/drawing/2014/main" id="{735F6F93-72F0-44E2-A263-77BE097DD601}"/>
              </a:ext>
            </a:extLst>
          </p:cNvPr>
          <p:cNvSpPr>
            <a:spLocks noGrp="1"/>
          </p:cNvSpPr>
          <p:nvPr>
            <p:ph type="sldNum" sz="quarter" idx="10"/>
          </p:nvPr>
        </p:nvSpPr>
        <p:spPr/>
        <p:txBody>
          <a:bodyPr/>
          <a:lstStyle/>
          <a:p>
            <a:fld id="{5D5C0945-3C12-41E7-B090-1D5BB38CB1A8}" type="slidenum">
              <a:rPr lang="en-US" altLang="en-US" smtClean="0"/>
              <a:pPr/>
              <a:t>61</a:t>
            </a:fld>
            <a:endParaRPr lang="en-US" altLang="en-US"/>
          </a:p>
        </p:txBody>
      </p:sp>
      <p:pic>
        <p:nvPicPr>
          <p:cNvPr id="7" name="Picture 6">
            <a:extLst>
              <a:ext uri="{FF2B5EF4-FFF2-40B4-BE49-F238E27FC236}">
                <a16:creationId xmlns:a16="http://schemas.microsoft.com/office/drawing/2014/main" id="{F1F2783B-EB0B-4828-8395-291128B4743E}"/>
              </a:ext>
            </a:extLst>
          </p:cNvPr>
          <p:cNvPicPr>
            <a:picLocks noChangeAspect="1"/>
          </p:cNvPicPr>
          <p:nvPr/>
        </p:nvPicPr>
        <p:blipFill>
          <a:blip r:embed="rId2"/>
          <a:stretch>
            <a:fillRect/>
          </a:stretch>
        </p:blipFill>
        <p:spPr>
          <a:xfrm>
            <a:off x="384314" y="1174990"/>
            <a:ext cx="5503592" cy="4881253"/>
          </a:xfrm>
          <a:prstGeom prst="rect">
            <a:avLst/>
          </a:prstGeom>
        </p:spPr>
      </p:pic>
      <p:pic>
        <p:nvPicPr>
          <p:cNvPr id="9" name="Picture 8">
            <a:extLst>
              <a:ext uri="{FF2B5EF4-FFF2-40B4-BE49-F238E27FC236}">
                <a16:creationId xmlns:a16="http://schemas.microsoft.com/office/drawing/2014/main" id="{17774D15-DE66-48A0-BACC-CF826E262011}"/>
              </a:ext>
            </a:extLst>
          </p:cNvPr>
          <p:cNvPicPr>
            <a:picLocks noChangeAspect="1"/>
          </p:cNvPicPr>
          <p:nvPr/>
        </p:nvPicPr>
        <p:blipFill>
          <a:blip r:embed="rId3"/>
          <a:stretch>
            <a:fillRect/>
          </a:stretch>
        </p:blipFill>
        <p:spPr>
          <a:xfrm>
            <a:off x="5894639" y="1503189"/>
            <a:ext cx="5687761" cy="4327768"/>
          </a:xfrm>
          <a:prstGeom prst="rect">
            <a:avLst/>
          </a:prstGeom>
        </p:spPr>
      </p:pic>
    </p:spTree>
    <p:extLst>
      <p:ext uri="{BB962C8B-B14F-4D97-AF65-F5344CB8AC3E}">
        <p14:creationId xmlns:p14="http://schemas.microsoft.com/office/powerpoint/2010/main" val="2419302841"/>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27CC-A1EF-4F22-9F06-57F64C93FD73}"/>
              </a:ext>
            </a:extLst>
          </p:cNvPr>
          <p:cNvSpPr>
            <a:spLocks noGrp="1"/>
          </p:cNvSpPr>
          <p:nvPr>
            <p:ph type="title"/>
          </p:nvPr>
        </p:nvSpPr>
        <p:spPr/>
        <p:txBody>
          <a:bodyPr>
            <a:normAutofit/>
          </a:bodyPr>
          <a:lstStyle/>
          <a:p>
            <a:r>
              <a:rPr lang="en-IN" dirty="0"/>
              <a:t>Variance/Standard Deviation for Grouped Data</a:t>
            </a:r>
          </a:p>
        </p:txBody>
      </p:sp>
      <p:sp>
        <p:nvSpPr>
          <p:cNvPr id="3" name="Text Placeholder 2">
            <a:extLst>
              <a:ext uri="{FF2B5EF4-FFF2-40B4-BE49-F238E27FC236}">
                <a16:creationId xmlns:a16="http://schemas.microsoft.com/office/drawing/2014/main" id="{3530A4FF-3C36-4A4C-9F41-B6F99B4879B7}"/>
              </a:ext>
            </a:extLst>
          </p:cNvPr>
          <p:cNvSpPr>
            <a:spLocks noGrp="1"/>
          </p:cNvSpPr>
          <p:nvPr>
            <p:ph type="body" sz="half" idx="1"/>
          </p:nvPr>
        </p:nvSpPr>
        <p:spPr/>
        <p:txBody>
          <a:bodyPr/>
          <a:lstStyle/>
          <a:p>
            <a:endParaRPr lang="en-IN" dirty="0"/>
          </a:p>
        </p:txBody>
      </p:sp>
      <p:sp>
        <p:nvSpPr>
          <p:cNvPr id="4" name="Content Placeholder 3">
            <a:extLst>
              <a:ext uri="{FF2B5EF4-FFF2-40B4-BE49-F238E27FC236}">
                <a16:creationId xmlns:a16="http://schemas.microsoft.com/office/drawing/2014/main" id="{582F1C2C-929B-4E38-B01F-C95E97C73A5B}"/>
              </a:ext>
            </a:extLst>
          </p:cNvPr>
          <p:cNvSpPr>
            <a:spLocks noGrp="1"/>
          </p:cNvSpPr>
          <p:nvPr>
            <p:ph sz="half" idx="2"/>
          </p:nvPr>
        </p:nvSpPr>
        <p:spPr/>
        <p:txBody>
          <a:bodyPr/>
          <a:lstStyle/>
          <a:p>
            <a:endParaRPr lang="en-IN"/>
          </a:p>
        </p:txBody>
      </p:sp>
      <p:sp>
        <p:nvSpPr>
          <p:cNvPr id="5" name="Slide Number Placeholder 4">
            <a:extLst>
              <a:ext uri="{FF2B5EF4-FFF2-40B4-BE49-F238E27FC236}">
                <a16:creationId xmlns:a16="http://schemas.microsoft.com/office/drawing/2014/main" id="{00ABBF29-5E14-4B72-9A1A-6C522384110E}"/>
              </a:ext>
            </a:extLst>
          </p:cNvPr>
          <p:cNvSpPr>
            <a:spLocks noGrp="1"/>
          </p:cNvSpPr>
          <p:nvPr>
            <p:ph type="sldNum" sz="quarter" idx="10"/>
          </p:nvPr>
        </p:nvSpPr>
        <p:spPr/>
        <p:txBody>
          <a:bodyPr/>
          <a:lstStyle/>
          <a:p>
            <a:fld id="{5D5C0945-3C12-41E7-B090-1D5BB38CB1A8}" type="slidenum">
              <a:rPr lang="en-US" altLang="en-US" smtClean="0"/>
              <a:pPr/>
              <a:t>62</a:t>
            </a:fld>
            <a:endParaRPr lang="en-US" altLang="en-US"/>
          </a:p>
        </p:txBody>
      </p:sp>
      <p:pic>
        <p:nvPicPr>
          <p:cNvPr id="7" name="Picture 6">
            <a:extLst>
              <a:ext uri="{FF2B5EF4-FFF2-40B4-BE49-F238E27FC236}">
                <a16:creationId xmlns:a16="http://schemas.microsoft.com/office/drawing/2014/main" id="{3E203BAE-6DFA-458C-94F7-76A7C9EE615E}"/>
              </a:ext>
            </a:extLst>
          </p:cNvPr>
          <p:cNvPicPr>
            <a:picLocks noChangeAspect="1"/>
          </p:cNvPicPr>
          <p:nvPr/>
        </p:nvPicPr>
        <p:blipFill>
          <a:blip r:embed="rId2"/>
          <a:stretch>
            <a:fillRect/>
          </a:stretch>
        </p:blipFill>
        <p:spPr>
          <a:xfrm>
            <a:off x="110427" y="1475960"/>
            <a:ext cx="5510152" cy="3520109"/>
          </a:xfrm>
          <a:prstGeom prst="rect">
            <a:avLst/>
          </a:prstGeom>
        </p:spPr>
      </p:pic>
      <p:pic>
        <p:nvPicPr>
          <p:cNvPr id="11" name="Picture 10">
            <a:extLst>
              <a:ext uri="{FF2B5EF4-FFF2-40B4-BE49-F238E27FC236}">
                <a16:creationId xmlns:a16="http://schemas.microsoft.com/office/drawing/2014/main" id="{9557A9A3-2D9C-49FE-8C6C-1AE7F8987E6C}"/>
              </a:ext>
            </a:extLst>
          </p:cNvPr>
          <p:cNvPicPr>
            <a:picLocks noChangeAspect="1"/>
          </p:cNvPicPr>
          <p:nvPr/>
        </p:nvPicPr>
        <p:blipFill>
          <a:blip r:embed="rId3"/>
          <a:stretch>
            <a:fillRect/>
          </a:stretch>
        </p:blipFill>
        <p:spPr>
          <a:xfrm>
            <a:off x="5823779" y="1359176"/>
            <a:ext cx="5961821" cy="4139648"/>
          </a:xfrm>
          <a:prstGeom prst="rect">
            <a:avLst/>
          </a:prstGeom>
        </p:spPr>
      </p:pic>
    </p:spTree>
    <p:extLst>
      <p:ext uri="{BB962C8B-B14F-4D97-AF65-F5344CB8AC3E}">
        <p14:creationId xmlns:p14="http://schemas.microsoft.com/office/powerpoint/2010/main" val="2266616288"/>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E4C0-08BD-406A-B5D6-D72DEEF1120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CC2F93-4EE8-491B-B5A4-04D3CB3DCA32}"/>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3CBBABC6-0793-4FD7-825E-91CA957E3AF1}"/>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0238A621-D221-44F2-A35C-5669B90CCD59}"/>
              </a:ext>
            </a:extLst>
          </p:cNvPr>
          <p:cNvPicPr>
            <a:picLocks noChangeAspect="1"/>
          </p:cNvPicPr>
          <p:nvPr/>
        </p:nvPicPr>
        <p:blipFill>
          <a:blip r:embed="rId2"/>
          <a:stretch>
            <a:fillRect/>
          </a:stretch>
        </p:blipFill>
        <p:spPr>
          <a:xfrm>
            <a:off x="300762" y="176619"/>
            <a:ext cx="11590476" cy="6504762"/>
          </a:xfrm>
          <a:prstGeom prst="rect">
            <a:avLst/>
          </a:prstGeom>
        </p:spPr>
      </p:pic>
    </p:spTree>
    <p:extLst>
      <p:ext uri="{BB962C8B-B14F-4D97-AF65-F5344CB8AC3E}">
        <p14:creationId xmlns:p14="http://schemas.microsoft.com/office/powerpoint/2010/main" val="449520455"/>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B613-22D1-46CA-9078-B3771D54FE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BB84005-D90B-45E9-BCF6-71C46E7608F5}"/>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1379554E-E1BE-4E6D-8FE8-DDE7A6D4CE92}"/>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89F350DE-713B-4D58-920A-B2AE07435D20}"/>
              </a:ext>
            </a:extLst>
          </p:cNvPr>
          <p:cNvPicPr>
            <a:picLocks noChangeAspect="1"/>
          </p:cNvPicPr>
          <p:nvPr/>
        </p:nvPicPr>
        <p:blipFill>
          <a:blip r:embed="rId2"/>
          <a:stretch>
            <a:fillRect/>
          </a:stretch>
        </p:blipFill>
        <p:spPr>
          <a:xfrm>
            <a:off x="53143" y="214714"/>
            <a:ext cx="12085714" cy="6428571"/>
          </a:xfrm>
          <a:prstGeom prst="rect">
            <a:avLst/>
          </a:prstGeom>
        </p:spPr>
      </p:pic>
    </p:spTree>
    <p:extLst>
      <p:ext uri="{BB962C8B-B14F-4D97-AF65-F5344CB8AC3E}">
        <p14:creationId xmlns:p14="http://schemas.microsoft.com/office/powerpoint/2010/main" val="2658581468"/>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sp>
        <p:nvSpPr>
          <p:cNvPr id="4" name="Slide Number Placeholder 3">
            <a:extLst>
              <a:ext uri="{FF2B5EF4-FFF2-40B4-BE49-F238E27FC236}">
                <a16:creationId xmlns:a16="http://schemas.microsoft.com/office/drawing/2014/main" id="{3452A8CD-6536-44A3-BFD9-6F30F6AEEC01}"/>
              </a:ext>
            </a:extLst>
          </p:cNvPr>
          <p:cNvSpPr>
            <a:spLocks noGrp="1"/>
          </p:cNvSpPr>
          <p:nvPr>
            <p:ph type="sldNum" sz="quarter" idx="10"/>
          </p:nvPr>
        </p:nvSpPr>
        <p:spPr/>
        <p:txBody>
          <a:bodyPr/>
          <a:lstStyle/>
          <a:p>
            <a:fld id="{680A1083-1268-4A42-B7F5-4F6EE6F4CD64}" type="slidenum">
              <a:rPr lang="en-US" altLang="en-US" smtClean="0"/>
              <a:pPr/>
              <a:t>65</a:t>
            </a:fld>
            <a:endParaRPr lang="en-US" altLang="en-US"/>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7134736"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01784031"/>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E03377C2-AC1F-4F07-BCDC-615987B57ED0}"/>
              </a:ext>
            </a:extLst>
          </p:cNvPr>
          <p:cNvSpPr>
            <a:spLocks noGrp="1" noChangeArrowheads="1"/>
          </p:cNvSpPr>
          <p:nvPr>
            <p:ph type="title"/>
          </p:nvPr>
        </p:nvSpPr>
        <p:spPr>
          <a:xfrm>
            <a:off x="1524000" y="381000"/>
            <a:ext cx="9144000" cy="609600"/>
          </a:xfrm>
        </p:spPr>
        <p:txBody>
          <a:bodyPr/>
          <a:lstStyle/>
          <a:p>
            <a:pPr eaLnBrk="1" hangingPunct="1"/>
            <a:r>
              <a:rPr lang="en-US" altLang="en-US" sz="3200"/>
              <a:t>Properties of Normal Distribution Curve</a:t>
            </a:r>
          </a:p>
        </p:txBody>
      </p:sp>
      <p:sp>
        <p:nvSpPr>
          <p:cNvPr id="20484" name="Rectangle 3">
            <a:extLst>
              <a:ext uri="{FF2B5EF4-FFF2-40B4-BE49-F238E27FC236}">
                <a16:creationId xmlns:a16="http://schemas.microsoft.com/office/drawing/2014/main" id="{89A7E211-7C14-479D-960E-2E6E6B51E0DB}"/>
              </a:ext>
            </a:extLst>
          </p:cNvPr>
          <p:cNvSpPr>
            <a:spLocks noGrp="1" noChangeArrowheads="1"/>
          </p:cNvSpPr>
          <p:nvPr>
            <p:ph type="body" sz="half" idx="1"/>
          </p:nvPr>
        </p:nvSpPr>
        <p:spPr>
          <a:xfrm>
            <a:off x="940904" y="1447800"/>
            <a:ext cx="9574696" cy="2514600"/>
          </a:xfrm>
        </p:spPr>
        <p:txBody>
          <a:bodyPr/>
          <a:lstStyle/>
          <a:p>
            <a:r>
              <a:rPr lang="en-US" altLang="en-US" dirty="0">
                <a:latin typeface="+mj-lt"/>
              </a:rPr>
              <a:t>The normal (distribution) curve</a:t>
            </a:r>
          </a:p>
          <a:p>
            <a:pPr lvl="1"/>
            <a:r>
              <a:rPr lang="en-US" altLang="en-US" dirty="0">
                <a:latin typeface="+mj-lt"/>
              </a:rPr>
              <a:t>From </a:t>
            </a:r>
            <a:r>
              <a:rPr lang="el-GR" altLang="en-US" dirty="0">
                <a:latin typeface="+mj-lt"/>
              </a:rPr>
              <a:t>μ</a:t>
            </a:r>
            <a:r>
              <a:rPr lang="en-US" altLang="en-US" dirty="0">
                <a:latin typeface="+mj-lt"/>
              </a:rPr>
              <a:t>–</a:t>
            </a:r>
            <a:r>
              <a:rPr lang="el-GR" altLang="en-US" dirty="0">
                <a:latin typeface="+mj-lt"/>
              </a:rPr>
              <a:t>σ</a:t>
            </a:r>
            <a:r>
              <a:rPr lang="en-US" altLang="en-US" dirty="0">
                <a:latin typeface="+mj-lt"/>
              </a:rPr>
              <a:t> to </a:t>
            </a:r>
            <a:r>
              <a:rPr lang="el-GR" altLang="en-US" dirty="0">
                <a:latin typeface="+mj-lt"/>
              </a:rPr>
              <a:t>μ</a:t>
            </a:r>
            <a:r>
              <a:rPr lang="en-US" altLang="en-US" dirty="0">
                <a:latin typeface="+mj-lt"/>
              </a:rPr>
              <a:t>+</a:t>
            </a:r>
            <a:r>
              <a:rPr lang="el-GR" altLang="en-US" dirty="0">
                <a:latin typeface="+mj-lt"/>
              </a:rPr>
              <a:t>σ</a:t>
            </a:r>
            <a:r>
              <a:rPr lang="en-US" altLang="en-US" dirty="0">
                <a:latin typeface="+mj-lt"/>
              </a:rPr>
              <a:t>: contains about 68% of the measurements  (</a:t>
            </a:r>
            <a:r>
              <a:rPr lang="el-GR" altLang="en-US" dirty="0">
                <a:latin typeface="+mj-lt"/>
              </a:rPr>
              <a:t>μ</a:t>
            </a:r>
            <a:r>
              <a:rPr lang="en-US" altLang="en-US" dirty="0">
                <a:latin typeface="+mj-lt"/>
              </a:rPr>
              <a:t>: mean, </a:t>
            </a:r>
            <a:r>
              <a:rPr lang="el-GR" altLang="en-US" dirty="0">
                <a:latin typeface="+mj-lt"/>
              </a:rPr>
              <a:t>σ</a:t>
            </a:r>
            <a:r>
              <a:rPr lang="en-US" altLang="en-US" dirty="0">
                <a:latin typeface="+mj-lt"/>
              </a:rPr>
              <a:t>: standard deviation)</a:t>
            </a:r>
          </a:p>
          <a:p>
            <a:pPr lvl="1"/>
            <a:r>
              <a:rPr lang="en-US" altLang="en-US" dirty="0">
                <a:latin typeface="+mj-lt"/>
              </a:rPr>
              <a:t> From </a:t>
            </a:r>
            <a:r>
              <a:rPr lang="el-GR" altLang="en-US" dirty="0">
                <a:latin typeface="+mj-lt"/>
              </a:rPr>
              <a:t>μ</a:t>
            </a:r>
            <a:r>
              <a:rPr lang="en-US" altLang="en-US" dirty="0">
                <a:latin typeface="+mj-lt"/>
              </a:rPr>
              <a:t>–2</a:t>
            </a:r>
            <a:r>
              <a:rPr lang="el-GR" altLang="en-US" dirty="0">
                <a:latin typeface="+mj-lt"/>
              </a:rPr>
              <a:t>σ</a:t>
            </a:r>
            <a:r>
              <a:rPr lang="en-US" altLang="en-US" dirty="0">
                <a:latin typeface="+mj-lt"/>
              </a:rPr>
              <a:t> to </a:t>
            </a:r>
            <a:r>
              <a:rPr lang="el-GR" altLang="en-US" dirty="0">
                <a:latin typeface="+mj-lt"/>
              </a:rPr>
              <a:t>μ</a:t>
            </a:r>
            <a:r>
              <a:rPr lang="en-US" altLang="en-US" dirty="0">
                <a:latin typeface="+mj-lt"/>
              </a:rPr>
              <a:t>+2</a:t>
            </a:r>
            <a:r>
              <a:rPr lang="el-GR" altLang="en-US" dirty="0">
                <a:latin typeface="+mj-lt"/>
              </a:rPr>
              <a:t>σ</a:t>
            </a:r>
            <a:r>
              <a:rPr lang="en-US" altLang="en-US" dirty="0">
                <a:latin typeface="+mj-lt"/>
              </a:rPr>
              <a:t>: contains about 95% of it</a:t>
            </a:r>
          </a:p>
          <a:p>
            <a:pPr lvl="1"/>
            <a:r>
              <a:rPr lang="en-US" altLang="en-US" dirty="0">
                <a:latin typeface="+mj-lt"/>
              </a:rPr>
              <a:t>From </a:t>
            </a:r>
            <a:r>
              <a:rPr lang="el-GR" altLang="en-US" dirty="0">
                <a:latin typeface="+mj-lt"/>
              </a:rPr>
              <a:t>μ</a:t>
            </a:r>
            <a:r>
              <a:rPr lang="en-US" altLang="en-US" dirty="0">
                <a:latin typeface="+mj-lt"/>
              </a:rPr>
              <a:t>–3</a:t>
            </a:r>
            <a:r>
              <a:rPr lang="el-GR" altLang="en-US" dirty="0">
                <a:latin typeface="+mj-lt"/>
              </a:rPr>
              <a:t>σ</a:t>
            </a:r>
            <a:r>
              <a:rPr lang="en-US" altLang="en-US" dirty="0">
                <a:latin typeface="+mj-lt"/>
              </a:rPr>
              <a:t> to </a:t>
            </a:r>
            <a:r>
              <a:rPr lang="el-GR" altLang="en-US" dirty="0">
                <a:latin typeface="+mj-lt"/>
              </a:rPr>
              <a:t>μ</a:t>
            </a:r>
            <a:r>
              <a:rPr lang="en-US" altLang="en-US" dirty="0">
                <a:latin typeface="+mj-lt"/>
              </a:rPr>
              <a:t>+3</a:t>
            </a:r>
            <a:r>
              <a:rPr lang="el-GR" altLang="en-US" dirty="0">
                <a:latin typeface="+mj-lt"/>
              </a:rPr>
              <a:t>σ</a:t>
            </a:r>
            <a:r>
              <a:rPr lang="en-US" altLang="en-US" dirty="0">
                <a:latin typeface="+mj-lt"/>
              </a:rPr>
              <a:t>: contains about 99.7% of it</a:t>
            </a:r>
          </a:p>
          <a:p>
            <a:pPr lvl="1" eaLnBrk="1" hangingPunct="1"/>
            <a:endParaRPr lang="en-US" altLang="en-US" dirty="0">
              <a:solidFill>
                <a:schemeClr val="tx2"/>
              </a:solidFill>
              <a:latin typeface="+mj-lt"/>
            </a:endParaRPr>
          </a:p>
          <a:p>
            <a:pPr eaLnBrk="1" hangingPunct="1">
              <a:buFont typeface="Wingdings" panose="05000000000000000000" pitchFamily="2" charset="2"/>
              <a:buNone/>
            </a:pPr>
            <a:endParaRPr lang="en-US" altLang="en-US" sz="2000" dirty="0">
              <a:solidFill>
                <a:schemeClr val="hlink"/>
              </a:solidFill>
              <a:latin typeface="+mj-lt"/>
            </a:endParaRPr>
          </a:p>
          <a:p>
            <a:pPr eaLnBrk="1" hangingPunct="1">
              <a:buFont typeface="Wingdings" panose="05000000000000000000" pitchFamily="2" charset="2"/>
              <a:buNone/>
            </a:pPr>
            <a:endParaRPr lang="en-US" altLang="en-US" sz="2000" dirty="0">
              <a:latin typeface="+mj-lt"/>
            </a:endParaRPr>
          </a:p>
        </p:txBody>
      </p:sp>
      <p:pic>
        <p:nvPicPr>
          <p:cNvPr id="20485" name="Picture 5" descr="normal1-95">
            <a:extLst>
              <a:ext uri="{FF2B5EF4-FFF2-40B4-BE49-F238E27FC236}">
                <a16:creationId xmlns:a16="http://schemas.microsoft.com/office/drawing/2014/main" id="{16F5A3EB-62BD-4928-8F52-2CD1B1F6A84B}"/>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648200" y="3729038"/>
            <a:ext cx="2895600" cy="2590800"/>
          </a:xfrm>
          <a:noFill/>
        </p:spPr>
      </p:pic>
      <p:pic>
        <p:nvPicPr>
          <p:cNvPr id="20486" name="Picture 7" descr="normal1-68">
            <a:extLst>
              <a:ext uri="{FF2B5EF4-FFF2-40B4-BE49-F238E27FC236}">
                <a16:creationId xmlns:a16="http://schemas.microsoft.com/office/drawing/2014/main" id="{A0455A8F-D17D-4CFE-959A-41E01D631BD6}"/>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524000" y="3886200"/>
            <a:ext cx="2986088" cy="2438400"/>
          </a:xfrm>
          <a:noFill/>
        </p:spPr>
      </p:pic>
      <p:sp>
        <p:nvSpPr>
          <p:cNvPr id="2" name="Slide Number Placeholder 1">
            <a:extLst>
              <a:ext uri="{FF2B5EF4-FFF2-40B4-BE49-F238E27FC236}">
                <a16:creationId xmlns:a16="http://schemas.microsoft.com/office/drawing/2014/main" id="{0EDE5785-73A7-4E97-AAC8-20624383F562}"/>
              </a:ext>
            </a:extLst>
          </p:cNvPr>
          <p:cNvSpPr>
            <a:spLocks noGrp="1"/>
          </p:cNvSpPr>
          <p:nvPr>
            <p:ph type="sldNum" sz="quarter" idx="10"/>
          </p:nvPr>
        </p:nvSpPr>
        <p:spPr/>
        <p:txBody>
          <a:bodyPr/>
          <a:lstStyle/>
          <a:p>
            <a:fld id="{680A1083-1268-4A42-B7F5-4F6EE6F4CD64}" type="slidenum">
              <a:rPr lang="en-US" altLang="en-US" smtClean="0"/>
              <a:pPr/>
              <a:t>66</a:t>
            </a:fld>
            <a:endParaRPr lang="en-US" altLang="en-US"/>
          </a:p>
        </p:txBody>
      </p:sp>
      <p:pic>
        <p:nvPicPr>
          <p:cNvPr id="20487" name="Picture 9" descr="normal1-99">
            <a:extLst>
              <a:ext uri="{FF2B5EF4-FFF2-40B4-BE49-F238E27FC236}">
                <a16:creationId xmlns:a16="http://schemas.microsoft.com/office/drawing/2014/main" id="{B0138486-EA64-48F6-8413-83912F400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4" y="3810000"/>
            <a:ext cx="29860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7368-4030-4EF2-B3AD-1F30BA4B15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B08FD6A-5ECD-46DE-B642-1CCC06E7A9AE}"/>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CDE2C8FD-2077-4C7E-9FDF-150D2058715A}"/>
              </a:ext>
            </a:extLst>
          </p:cNvPr>
          <p:cNvSpPr>
            <a:spLocks noGrp="1"/>
          </p:cNvSpPr>
          <p:nvPr>
            <p:ph sz="quarter" idx="2"/>
          </p:nvPr>
        </p:nvSpPr>
        <p:spPr/>
        <p:txBody>
          <a:bodyPr/>
          <a:lstStyle/>
          <a:p>
            <a:endParaRPr lang="en-IN"/>
          </a:p>
        </p:txBody>
      </p:sp>
      <p:sp>
        <p:nvSpPr>
          <p:cNvPr id="5" name="Content Placeholder 4">
            <a:extLst>
              <a:ext uri="{FF2B5EF4-FFF2-40B4-BE49-F238E27FC236}">
                <a16:creationId xmlns:a16="http://schemas.microsoft.com/office/drawing/2014/main" id="{BAD6E036-9771-4074-A59A-753A829D9E14}"/>
              </a:ext>
            </a:extLst>
          </p:cNvPr>
          <p:cNvSpPr>
            <a:spLocks noGrp="1"/>
          </p:cNvSpPr>
          <p:nvPr>
            <p:ph sz="quarter" idx="3"/>
          </p:nvPr>
        </p:nvSpPr>
        <p:spPr/>
        <p:txBody>
          <a:bodyPr/>
          <a:lstStyle/>
          <a:p>
            <a:endParaRPr lang="en-IN"/>
          </a:p>
        </p:txBody>
      </p:sp>
      <p:pic>
        <p:nvPicPr>
          <p:cNvPr id="7" name="Picture 6">
            <a:extLst>
              <a:ext uri="{FF2B5EF4-FFF2-40B4-BE49-F238E27FC236}">
                <a16:creationId xmlns:a16="http://schemas.microsoft.com/office/drawing/2014/main" id="{4EFCC75E-1A70-4A68-981D-D85AC2A04B15}"/>
              </a:ext>
            </a:extLst>
          </p:cNvPr>
          <p:cNvPicPr>
            <a:picLocks noChangeAspect="1"/>
          </p:cNvPicPr>
          <p:nvPr/>
        </p:nvPicPr>
        <p:blipFill>
          <a:blip r:embed="rId2"/>
          <a:stretch>
            <a:fillRect/>
          </a:stretch>
        </p:blipFill>
        <p:spPr>
          <a:xfrm>
            <a:off x="986476" y="329000"/>
            <a:ext cx="10219048" cy="6200000"/>
          </a:xfrm>
          <a:prstGeom prst="rect">
            <a:avLst/>
          </a:prstGeom>
        </p:spPr>
      </p:pic>
    </p:spTree>
    <p:extLst>
      <p:ext uri="{BB962C8B-B14F-4D97-AF65-F5344CB8AC3E}">
        <p14:creationId xmlns:p14="http://schemas.microsoft.com/office/powerpoint/2010/main" val="408975420"/>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58F5-5E4C-487B-8504-4E775FBE115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C9000F4-8439-417A-95E6-682BF6FF930A}"/>
              </a:ext>
            </a:extLst>
          </p:cNvPr>
          <p:cNvSpPr>
            <a:spLocks noGrp="1"/>
          </p:cNvSpPr>
          <p:nvPr>
            <p:ph type="body" sz="half" idx="1"/>
          </p:nvPr>
        </p:nvSpPr>
        <p:spPr/>
        <p:txBody>
          <a:bodyPr/>
          <a:lstStyle/>
          <a:p>
            <a:endParaRPr lang="en-IN"/>
          </a:p>
        </p:txBody>
      </p:sp>
      <p:sp>
        <p:nvSpPr>
          <p:cNvPr id="4" name="Content Placeholder 3">
            <a:extLst>
              <a:ext uri="{FF2B5EF4-FFF2-40B4-BE49-F238E27FC236}">
                <a16:creationId xmlns:a16="http://schemas.microsoft.com/office/drawing/2014/main" id="{9AAB3CB0-0146-4B31-B573-45A5F2826202}"/>
              </a:ext>
            </a:extLst>
          </p:cNvPr>
          <p:cNvSpPr>
            <a:spLocks noGrp="1"/>
          </p:cNvSpPr>
          <p:nvPr>
            <p:ph sz="quarter" idx="2"/>
          </p:nvPr>
        </p:nvSpPr>
        <p:spPr/>
        <p:txBody>
          <a:bodyPr/>
          <a:lstStyle/>
          <a:p>
            <a:endParaRPr lang="en-IN"/>
          </a:p>
        </p:txBody>
      </p:sp>
      <p:sp>
        <p:nvSpPr>
          <p:cNvPr id="5" name="Content Placeholder 4">
            <a:extLst>
              <a:ext uri="{FF2B5EF4-FFF2-40B4-BE49-F238E27FC236}">
                <a16:creationId xmlns:a16="http://schemas.microsoft.com/office/drawing/2014/main" id="{690ABAD9-0130-4C21-868F-89DBA38194C4}"/>
              </a:ext>
            </a:extLst>
          </p:cNvPr>
          <p:cNvSpPr>
            <a:spLocks noGrp="1"/>
          </p:cNvSpPr>
          <p:nvPr>
            <p:ph sz="quarter" idx="3"/>
          </p:nvPr>
        </p:nvSpPr>
        <p:spPr/>
        <p:txBody>
          <a:bodyPr/>
          <a:lstStyle/>
          <a:p>
            <a:endParaRPr lang="en-IN"/>
          </a:p>
        </p:txBody>
      </p:sp>
      <p:pic>
        <p:nvPicPr>
          <p:cNvPr id="7" name="Picture 6">
            <a:extLst>
              <a:ext uri="{FF2B5EF4-FFF2-40B4-BE49-F238E27FC236}">
                <a16:creationId xmlns:a16="http://schemas.microsoft.com/office/drawing/2014/main" id="{6481831A-69EA-4DE4-886B-221D62F811F4}"/>
              </a:ext>
            </a:extLst>
          </p:cNvPr>
          <p:cNvPicPr>
            <a:picLocks noChangeAspect="1"/>
          </p:cNvPicPr>
          <p:nvPr/>
        </p:nvPicPr>
        <p:blipFill>
          <a:blip r:embed="rId2"/>
          <a:stretch>
            <a:fillRect/>
          </a:stretch>
        </p:blipFill>
        <p:spPr>
          <a:xfrm>
            <a:off x="1567428" y="167095"/>
            <a:ext cx="9057143" cy="6523809"/>
          </a:xfrm>
          <a:prstGeom prst="rect">
            <a:avLst/>
          </a:prstGeom>
        </p:spPr>
      </p:pic>
    </p:spTree>
    <p:extLst>
      <p:ext uri="{BB962C8B-B14F-4D97-AF65-F5344CB8AC3E}">
        <p14:creationId xmlns:p14="http://schemas.microsoft.com/office/powerpoint/2010/main" val="3632654162"/>
      </p:ext>
    </p:extLst>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D47B-15E5-4D5F-8A5C-B736CE3B7C8D}"/>
              </a:ext>
            </a:extLst>
          </p:cNvPr>
          <p:cNvSpPr>
            <a:spLocks noGrp="1"/>
          </p:cNvSpPr>
          <p:nvPr>
            <p:ph type="title"/>
          </p:nvPr>
        </p:nvSpPr>
        <p:spPr/>
        <p:txBody>
          <a:bodyPr/>
          <a:lstStyle/>
          <a:p>
            <a:r>
              <a:rPr lang="en-US" dirty="0"/>
              <a:t>Quantile vs quartile</a:t>
            </a:r>
            <a:endParaRPr lang="en-IN" dirty="0"/>
          </a:p>
        </p:txBody>
      </p:sp>
      <p:sp>
        <p:nvSpPr>
          <p:cNvPr id="3" name="Text Placeholder 2">
            <a:extLst>
              <a:ext uri="{FF2B5EF4-FFF2-40B4-BE49-F238E27FC236}">
                <a16:creationId xmlns:a16="http://schemas.microsoft.com/office/drawing/2014/main" id="{D11E25CB-F2A2-4E20-9C86-09357969C985}"/>
              </a:ext>
            </a:extLst>
          </p:cNvPr>
          <p:cNvSpPr>
            <a:spLocks noGrp="1"/>
          </p:cNvSpPr>
          <p:nvPr>
            <p:ph type="body" sz="half" idx="1"/>
          </p:nvPr>
        </p:nvSpPr>
        <p:spPr>
          <a:xfrm>
            <a:off x="406400" y="1295400"/>
            <a:ext cx="10394122" cy="5181600"/>
          </a:xfrm>
        </p:spPr>
        <p:txBody>
          <a:bodyPr/>
          <a:lstStyle/>
          <a:p>
            <a:r>
              <a:rPr lang="en-US" dirty="0"/>
              <a:t>Quantile means one of the class of values of a variate which divides the members of a batch or sample into equal-sized subgroups of adjacent values or a probability distribution into distributions of equal probability, </a:t>
            </a:r>
          </a:p>
          <a:p>
            <a:r>
              <a:rPr lang="en-US" dirty="0"/>
              <a:t>whereas quartile means any of the three points that divide an ordered distribution into four parts, each containing a quarter of the population.</a:t>
            </a:r>
            <a:endParaRPr lang="en-IN" dirty="0"/>
          </a:p>
        </p:txBody>
      </p:sp>
    </p:spTree>
    <p:extLst>
      <p:ext uri="{BB962C8B-B14F-4D97-AF65-F5344CB8AC3E}">
        <p14:creationId xmlns:p14="http://schemas.microsoft.com/office/powerpoint/2010/main" val="3013807678"/>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74200" y="259114"/>
            <a:ext cx="12009348" cy="685800"/>
          </a:xfrm>
          <a:noFill/>
        </p:spPr>
        <p:txBody>
          <a:bodyPr vert="horz" lIns="92075" tIns="46038" rIns="92075" bIns="46038" rtlCol="0" anchor="ctr">
            <a:normAutofit fontScale="90000"/>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sz="quarter" idx="1"/>
          </p:nvPr>
        </p:nvSpPr>
        <p:spPr>
          <a:xfrm>
            <a:off x="238539" y="1204996"/>
            <a:ext cx="6308035" cy="3696527"/>
          </a:xfrm>
          <a:noFill/>
        </p:spPr>
        <p:txBody>
          <a:bodyPr vert="horz" lIns="92075" tIns="46038" rIns="92075" bIns="46038" rtlCol="0">
            <a:noAutofit/>
          </a:bodyPr>
          <a:lstStyle/>
          <a:p>
            <a:pPr marL="523881" indent="-342900">
              <a:lnSpc>
                <a:spcPct val="200000"/>
              </a:lnSpc>
              <a:spcBef>
                <a:spcPts val="0"/>
              </a:spcBef>
            </a:pPr>
            <a:r>
              <a:rPr lang="en-US" altLang="en-US" sz="2400" b="1" dirty="0">
                <a:cs typeface="Times New Roman" panose="02020603050405020304" pitchFamily="18" charset="0"/>
              </a:rPr>
              <a:t>Spatial data: </a:t>
            </a:r>
            <a:r>
              <a:rPr lang="en-IN"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 An example of spatial data is weather data (precipitation, temperature, pressure) that is collected for a variety of geographical locations.</a:t>
            </a: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b="1" dirty="0">
              <a:cs typeface="Times New Roman" panose="02020603050405020304" pitchFamily="18" charset="0"/>
            </a:endParaRPr>
          </a:p>
          <a:p>
            <a:pPr marL="523881" indent="-342900">
              <a:lnSpc>
                <a:spcPct val="200000"/>
              </a:lnSpc>
              <a:spcBef>
                <a:spcPts val="0"/>
              </a:spcBef>
            </a:pPr>
            <a:endParaRPr lang="en-US" altLang="en-US" sz="2400" b="1" dirty="0">
              <a:cs typeface="Times New Roman" panose="02020603050405020304" pitchFamily="18" charset="0"/>
            </a:endParaRPr>
          </a:p>
          <a:p>
            <a:pPr marL="523881" indent="-342900">
              <a:lnSpc>
                <a:spcPct val="200000"/>
              </a:lnSpc>
              <a:spcBef>
                <a:spcPts val="0"/>
              </a:spcBef>
            </a:pPr>
            <a:r>
              <a:rPr lang="en-US" altLang="en-US" sz="2400" b="1" dirty="0">
                <a:cs typeface="Times New Roman" panose="02020603050405020304" pitchFamily="18" charset="0"/>
              </a:rPr>
              <a:t>Image data: </a:t>
            </a:r>
          </a:p>
          <a:p>
            <a:pPr marL="523881" indent="-342900">
              <a:lnSpc>
                <a:spcPct val="200000"/>
              </a:lnSpc>
              <a:spcBef>
                <a:spcPts val="0"/>
              </a:spcBef>
            </a:pPr>
            <a:r>
              <a:rPr lang="en-US" altLang="en-US" sz="2400" b="1" dirty="0">
                <a:cs typeface="Times New Roman" panose="02020603050405020304" pitchFamily="18" charset="0"/>
              </a:rPr>
              <a:t>Video data:</a:t>
            </a:r>
          </a:p>
        </p:txBody>
      </p:sp>
      <p:sp>
        <p:nvSpPr>
          <p:cNvPr id="2" name="Slide Number Placeholder 1">
            <a:extLst>
              <a:ext uri="{FF2B5EF4-FFF2-40B4-BE49-F238E27FC236}">
                <a16:creationId xmlns:a16="http://schemas.microsoft.com/office/drawing/2014/main" id="{D934C46A-6FF0-43DD-87D7-0F811C146810}"/>
              </a:ext>
            </a:extLst>
          </p:cNvPr>
          <p:cNvSpPr>
            <a:spLocks noGrp="1"/>
          </p:cNvSpPr>
          <p:nvPr>
            <p:ph type="sldNum" sz="quarter" idx="15"/>
          </p:nvPr>
        </p:nvSpPr>
        <p:spPr/>
        <p:txBody>
          <a:bodyPr/>
          <a:lstStyle/>
          <a:p>
            <a:fld id="{B6F15528-21DE-4FAA-801E-634DDDAF4B2B}" type="slidenum">
              <a:rPr lang="en-US" smtClean="0"/>
              <a:pPr/>
              <a:t>7</a:t>
            </a:fld>
            <a:endParaRPr lang="en-US"/>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09" y="538262"/>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025" y="3429000"/>
            <a:ext cx="4232959" cy="282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12035" y="254000"/>
            <a:ext cx="11408465"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sz="quarter"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
        <p:nvSpPr>
          <p:cNvPr id="2" name="Slide Number Placeholder 1">
            <a:extLst>
              <a:ext uri="{FF2B5EF4-FFF2-40B4-BE49-F238E27FC236}">
                <a16:creationId xmlns:a16="http://schemas.microsoft.com/office/drawing/2014/main" id="{F9A8A819-4BEF-4D5E-A071-FC80A809F32A}"/>
              </a:ext>
            </a:extLst>
          </p:cNvPr>
          <p:cNvSpPr>
            <a:spLocks noGrp="1"/>
          </p:cNvSpPr>
          <p:nvPr>
            <p:ph type="sldNum" sz="quarter" idx="15"/>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186310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65042" y="0"/>
            <a:ext cx="11926957" cy="1164292"/>
          </a:xfrm>
        </p:spPr>
        <p:txBody>
          <a:bodyPr>
            <a:noAutofit/>
          </a:bodyPr>
          <a:lstStyle/>
          <a:p>
            <a:r>
              <a:rPr lang="en-US" altLang="en-US" sz="4000" dirty="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normAutofit fontScale="92500"/>
          </a:bodyPr>
          <a:lstStyle/>
          <a:p>
            <a:pPr>
              <a:spcAft>
                <a:spcPts val="600"/>
              </a:spcAft>
            </a:pPr>
            <a:r>
              <a:rPr lang="en-US" altLang="en-US" b="1" dirty="0">
                <a:latin typeface="+mj-lt"/>
              </a:rPr>
              <a:t>Quartiles</a:t>
            </a:r>
            <a:r>
              <a:rPr lang="en-US" altLang="en-US" dirty="0">
                <a:latin typeface="+mj-lt"/>
              </a:rPr>
              <a:t>: Q</a:t>
            </a:r>
            <a:r>
              <a:rPr lang="en-US" altLang="en-US" baseline="-25000" dirty="0">
                <a:latin typeface="+mj-lt"/>
              </a:rPr>
              <a:t>1</a:t>
            </a:r>
            <a:r>
              <a:rPr lang="en-US" altLang="en-US" dirty="0">
                <a:latin typeface="+mj-lt"/>
              </a:rPr>
              <a:t> (25</a:t>
            </a:r>
            <a:r>
              <a:rPr lang="en-US" altLang="en-US" baseline="30000" dirty="0">
                <a:latin typeface="+mj-lt"/>
              </a:rPr>
              <a:t>th</a:t>
            </a:r>
            <a:r>
              <a:rPr lang="en-US" altLang="en-US" dirty="0">
                <a:latin typeface="+mj-lt"/>
              </a:rPr>
              <a:t> percentile), Q</a:t>
            </a:r>
            <a:r>
              <a:rPr lang="en-US" altLang="en-US" baseline="-25000" dirty="0">
                <a:latin typeface="+mj-lt"/>
              </a:rPr>
              <a:t>3</a:t>
            </a:r>
            <a:r>
              <a:rPr lang="en-US" altLang="en-US" dirty="0">
                <a:latin typeface="+mj-lt"/>
              </a:rPr>
              <a:t> (75</a:t>
            </a:r>
            <a:r>
              <a:rPr lang="en-US" altLang="en-US" baseline="30000" dirty="0">
                <a:latin typeface="+mj-lt"/>
              </a:rPr>
              <a:t>th</a:t>
            </a:r>
            <a:r>
              <a:rPr lang="en-US" altLang="en-US" dirty="0">
                <a:latin typeface="+mj-lt"/>
              </a:rPr>
              <a:t> percentile)</a:t>
            </a:r>
          </a:p>
          <a:p>
            <a:pPr>
              <a:spcAft>
                <a:spcPts val="600"/>
              </a:spcAft>
            </a:pPr>
            <a:r>
              <a:rPr lang="en-US" altLang="en-US" b="1" dirty="0">
                <a:latin typeface="+mj-lt"/>
              </a:rPr>
              <a:t>Inter-quartile range</a:t>
            </a:r>
            <a:r>
              <a:rPr lang="en-US" altLang="en-US" dirty="0">
                <a:latin typeface="+mj-lt"/>
              </a:rPr>
              <a:t>: </a:t>
            </a:r>
            <a:r>
              <a:rPr lang="en-US" altLang="en-US" dirty="0">
                <a:solidFill>
                  <a:srgbClr val="FF0000"/>
                </a:solidFill>
                <a:latin typeface="+mj-lt"/>
              </a:rPr>
              <a:t>IQR</a:t>
            </a:r>
            <a:r>
              <a:rPr lang="en-US" altLang="en-US" dirty="0">
                <a:latin typeface="+mj-lt"/>
              </a:rPr>
              <a:t> = Q</a:t>
            </a:r>
            <a:r>
              <a:rPr lang="en-US" altLang="en-US" baseline="-25000" dirty="0">
                <a:latin typeface="+mj-lt"/>
              </a:rPr>
              <a:t>3 </a:t>
            </a:r>
            <a:r>
              <a:rPr lang="en-US" altLang="en-US" dirty="0">
                <a:latin typeface="+mj-lt"/>
              </a:rPr>
              <a:t>–</a:t>
            </a:r>
            <a:r>
              <a:rPr lang="en-US" altLang="en-US" baseline="-25000" dirty="0">
                <a:latin typeface="+mj-lt"/>
              </a:rPr>
              <a:t> </a:t>
            </a:r>
            <a:r>
              <a:rPr lang="en-US" altLang="en-US" dirty="0">
                <a:latin typeface="+mj-lt"/>
              </a:rPr>
              <a:t>Q</a:t>
            </a:r>
            <a:r>
              <a:rPr lang="en-US" altLang="en-US" baseline="-25000" dirty="0">
                <a:latin typeface="+mj-lt"/>
              </a:rPr>
              <a:t>1 </a:t>
            </a:r>
          </a:p>
          <a:p>
            <a:pPr>
              <a:spcAft>
                <a:spcPts val="600"/>
              </a:spcAft>
            </a:pPr>
            <a:r>
              <a:rPr lang="en-US" altLang="en-US" b="1" dirty="0">
                <a:latin typeface="+mj-lt"/>
              </a:rPr>
              <a:t>Five number summary</a:t>
            </a:r>
            <a:r>
              <a:rPr lang="en-US" altLang="en-US" dirty="0">
                <a:latin typeface="+mj-lt"/>
              </a:rPr>
              <a:t>: min, Q</a:t>
            </a:r>
            <a:r>
              <a:rPr lang="en-US" altLang="en-US" baseline="-25000" dirty="0">
                <a:latin typeface="+mj-lt"/>
              </a:rPr>
              <a:t>1</a:t>
            </a:r>
            <a:r>
              <a:rPr lang="en-US" altLang="en-US" dirty="0">
                <a:latin typeface="+mj-lt"/>
              </a:rPr>
              <a:t>, median,</a:t>
            </a:r>
            <a:r>
              <a:rPr lang="en-US" altLang="en-US" baseline="-25000" dirty="0">
                <a:latin typeface="+mj-lt"/>
              </a:rPr>
              <a:t> </a:t>
            </a:r>
            <a:r>
              <a:rPr lang="en-US" altLang="en-US" dirty="0">
                <a:latin typeface="+mj-lt"/>
              </a:rPr>
              <a:t>Q</a:t>
            </a:r>
            <a:r>
              <a:rPr lang="en-US" altLang="en-US" baseline="-25000" dirty="0">
                <a:latin typeface="+mj-lt"/>
              </a:rPr>
              <a:t>3</a:t>
            </a:r>
            <a:r>
              <a:rPr lang="en-US" altLang="en-US" dirty="0">
                <a:latin typeface="+mj-lt"/>
              </a:rPr>
              <a:t>, max</a:t>
            </a:r>
          </a:p>
          <a:p>
            <a:pPr>
              <a:spcAft>
                <a:spcPts val="600"/>
              </a:spcAft>
            </a:pPr>
            <a:r>
              <a:rPr lang="en-US" altLang="en-US" b="1" dirty="0">
                <a:latin typeface="+mj-lt"/>
              </a:rPr>
              <a:t>Boxplot</a:t>
            </a:r>
            <a:r>
              <a:rPr lang="en-US" altLang="en-US" dirty="0">
                <a:latin typeface="+mj-lt"/>
              </a:rPr>
              <a:t>: Data is represented with a box</a:t>
            </a:r>
          </a:p>
          <a:p>
            <a:pPr lvl="1">
              <a:lnSpc>
                <a:spcPct val="120000"/>
              </a:lnSpc>
            </a:pPr>
            <a:r>
              <a:rPr lang="en-US" altLang="en-US" dirty="0">
                <a:latin typeface="+mj-lt"/>
              </a:rPr>
              <a:t>Q</a:t>
            </a:r>
            <a:r>
              <a:rPr lang="en-US" altLang="en-US" baseline="-25000" dirty="0">
                <a:latin typeface="+mj-lt"/>
              </a:rPr>
              <a:t>1</a:t>
            </a:r>
            <a:r>
              <a:rPr lang="en-US" altLang="en-US" dirty="0">
                <a:latin typeface="+mj-lt"/>
              </a:rPr>
              <a:t>, Q</a:t>
            </a:r>
            <a:r>
              <a:rPr lang="en-US" altLang="en-US" baseline="-25000" dirty="0">
                <a:latin typeface="+mj-lt"/>
              </a:rPr>
              <a:t>3</a:t>
            </a:r>
            <a:r>
              <a:rPr lang="en-US" altLang="en-US" dirty="0">
                <a:latin typeface="+mj-lt"/>
              </a:rPr>
              <a:t>, IQR:  The ends of the box are at the first and third quartiles, i.e., the height of the box is IQR</a:t>
            </a:r>
          </a:p>
          <a:p>
            <a:pPr lvl="1">
              <a:spcAft>
                <a:spcPts val="600"/>
              </a:spcAft>
            </a:pPr>
            <a:r>
              <a:rPr lang="en-US" altLang="en-US" dirty="0">
                <a:latin typeface="+mj-lt"/>
              </a:rPr>
              <a:t>Median (Q</a:t>
            </a:r>
            <a:r>
              <a:rPr lang="en-US" altLang="en-US" baseline="-25000" dirty="0">
                <a:latin typeface="+mj-lt"/>
              </a:rPr>
              <a:t>2</a:t>
            </a:r>
            <a:r>
              <a:rPr lang="en-US" altLang="en-US" dirty="0">
                <a:latin typeface="+mj-lt"/>
              </a:rPr>
              <a:t>) is marked by a line within the box </a:t>
            </a:r>
          </a:p>
          <a:p>
            <a:pPr lvl="1">
              <a:lnSpc>
                <a:spcPct val="120000"/>
              </a:lnSpc>
            </a:pPr>
            <a:r>
              <a:rPr lang="en-US" altLang="en-US" dirty="0">
                <a:latin typeface="+mj-lt"/>
              </a:rPr>
              <a:t>Whiskers: two lines outside the box extended to Minimum and Maximum</a:t>
            </a:r>
          </a:p>
        </p:txBody>
      </p:sp>
      <p:sp>
        <p:nvSpPr>
          <p:cNvPr id="2" name="Slide Number Placeholder 1">
            <a:extLst>
              <a:ext uri="{FF2B5EF4-FFF2-40B4-BE49-F238E27FC236}">
                <a16:creationId xmlns:a16="http://schemas.microsoft.com/office/drawing/2014/main" id="{58EEE978-89A2-49C4-8682-B6B5240FB502}"/>
              </a:ext>
            </a:extLst>
          </p:cNvPr>
          <p:cNvSpPr>
            <a:spLocks noGrp="1"/>
          </p:cNvSpPr>
          <p:nvPr>
            <p:ph type="sldNum" sz="quarter" idx="10"/>
          </p:nvPr>
        </p:nvSpPr>
        <p:spPr/>
        <p:txBody>
          <a:bodyPr/>
          <a:lstStyle/>
          <a:p>
            <a:fld id="{5D5C0945-3C12-41E7-B090-1D5BB38CB1A8}" type="slidenum">
              <a:rPr lang="en-US" altLang="en-US" smtClean="0"/>
              <a:pPr/>
              <a:t>71</a:t>
            </a:fld>
            <a:endParaRPr lang="en-US" altLang="en-US"/>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sz="2000" dirty="0">
                <a:latin typeface="+mj-lt"/>
              </a:rPr>
              <a:t>Outliers: points beyond a specified outlier threshold, plotted individually</a:t>
            </a:r>
          </a:p>
          <a:p>
            <a:pPr lvl="2">
              <a:spcAft>
                <a:spcPts val="600"/>
              </a:spcAft>
            </a:pPr>
            <a:r>
              <a:rPr lang="en-US" altLang="en-US" sz="2000" b="1" dirty="0">
                <a:latin typeface="+mj-lt"/>
              </a:rPr>
              <a:t>Outlier</a:t>
            </a:r>
            <a:r>
              <a:rPr lang="en-US" altLang="en-US" sz="2000" dirty="0">
                <a:latin typeface="+mj-lt"/>
              </a:rPr>
              <a:t>: </a:t>
            </a:r>
            <a:r>
              <a:rPr lang="en-US" altLang="en-US" sz="2000" b="1" dirty="0">
                <a:solidFill>
                  <a:srgbClr val="FF0000"/>
                </a:solidFill>
                <a:latin typeface="+mj-lt"/>
              </a:rPr>
              <a:t>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US"/>
              <a:t>The 5 Number Summary</a:t>
            </a:r>
          </a:p>
        </p:txBody>
      </p:sp>
      <p:sp>
        <p:nvSpPr>
          <p:cNvPr id="3080" name="Rectangle 8"/>
          <p:cNvSpPr>
            <a:spLocks noGrp="1" noChangeArrowheads="1"/>
          </p:cNvSpPr>
          <p:nvPr>
            <p:ph sz="quarter" idx="1"/>
          </p:nvPr>
        </p:nvSpPr>
        <p:spPr/>
        <p:txBody>
          <a:bodyPr/>
          <a:lstStyle/>
          <a:p>
            <a:pPr eaLnBrk="1" hangingPunct="1"/>
            <a:r>
              <a:rPr lang="en-US" dirty="0"/>
              <a:t>The five number summary is another name for the visual representation of the </a:t>
            </a:r>
            <a:r>
              <a:rPr lang="en-US" b="1" dirty="0">
                <a:solidFill>
                  <a:srgbClr val="CC0099"/>
                </a:solidFill>
              </a:rPr>
              <a:t>box and whisker plot. </a:t>
            </a:r>
          </a:p>
          <a:p>
            <a:pPr eaLnBrk="1" hangingPunct="1"/>
            <a:endParaRPr lang="en-US" dirty="0"/>
          </a:p>
          <a:p>
            <a:pPr eaLnBrk="1" hangingPunct="1"/>
            <a:r>
              <a:rPr lang="en-US" dirty="0"/>
              <a:t>The five number summary consist of :</a:t>
            </a:r>
          </a:p>
          <a:p>
            <a:pPr lvl="1" eaLnBrk="1" hangingPunct="1">
              <a:buClr>
                <a:srgbClr val="CC0099"/>
              </a:buClr>
            </a:pPr>
            <a:r>
              <a:rPr lang="en-US" dirty="0"/>
              <a:t>The median ( 2</a:t>
            </a:r>
            <a:r>
              <a:rPr lang="en-US" baseline="30000" dirty="0"/>
              <a:t>nd</a:t>
            </a:r>
            <a:r>
              <a:rPr lang="en-US" dirty="0"/>
              <a:t> quartile)</a:t>
            </a:r>
          </a:p>
          <a:p>
            <a:pPr lvl="1" eaLnBrk="1" hangingPunct="1">
              <a:buClr>
                <a:srgbClr val="CC0099"/>
              </a:buClr>
            </a:pPr>
            <a:r>
              <a:rPr lang="en-US" dirty="0"/>
              <a:t>The 1</a:t>
            </a:r>
            <a:r>
              <a:rPr lang="en-US" baseline="30000" dirty="0"/>
              <a:t>st</a:t>
            </a:r>
            <a:r>
              <a:rPr lang="en-US" dirty="0"/>
              <a:t> quartile</a:t>
            </a:r>
          </a:p>
          <a:p>
            <a:pPr lvl="1" eaLnBrk="1" hangingPunct="1">
              <a:buClr>
                <a:srgbClr val="CC0099"/>
              </a:buClr>
            </a:pPr>
            <a:r>
              <a:rPr lang="en-US" dirty="0"/>
              <a:t>The 3</a:t>
            </a:r>
            <a:r>
              <a:rPr lang="en-US" baseline="30000" dirty="0"/>
              <a:t>rd</a:t>
            </a:r>
            <a:r>
              <a:rPr lang="en-US" dirty="0"/>
              <a:t> quartile</a:t>
            </a:r>
          </a:p>
          <a:p>
            <a:pPr lvl="1" eaLnBrk="1" hangingPunct="1">
              <a:buClr>
                <a:srgbClr val="CC0099"/>
              </a:buClr>
            </a:pPr>
            <a:r>
              <a:rPr lang="en-US" dirty="0"/>
              <a:t>The maximum value in a data set</a:t>
            </a:r>
          </a:p>
          <a:p>
            <a:pPr lvl="1" eaLnBrk="1" hangingPunct="1">
              <a:buClr>
                <a:srgbClr val="CC0099"/>
              </a:buClr>
            </a:pPr>
            <a:r>
              <a:rPr lang="en-US" dirty="0"/>
              <a:t>The minimum value in a data set</a:t>
            </a:r>
          </a:p>
          <a:p>
            <a:pPr lvl="1" eaLnBrk="1" hangingPunct="1"/>
            <a:endParaRPr lang="en-US" dirty="0"/>
          </a:p>
          <a:p>
            <a:pPr lvl="1" eaLnBrk="1" hangingPunct="1"/>
            <a:endParaRPr lang="en-US" dirty="0"/>
          </a:p>
        </p:txBody>
      </p:sp>
      <p:sp>
        <p:nvSpPr>
          <p:cNvPr id="2" name="Slide Number Placeholder 1">
            <a:extLst>
              <a:ext uri="{FF2B5EF4-FFF2-40B4-BE49-F238E27FC236}">
                <a16:creationId xmlns:a16="http://schemas.microsoft.com/office/drawing/2014/main" id="{8BA7E0E2-FC2C-4ACE-B7E0-E48A6A5CAECC}"/>
              </a:ext>
            </a:extLst>
          </p:cNvPr>
          <p:cNvSpPr>
            <a:spLocks noGrp="1"/>
          </p:cNvSpPr>
          <p:nvPr>
            <p:ph type="sldNum" sz="quarter" idx="15"/>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661546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80">
                                            <p:txEl>
                                              <p:pRg st="0" end="0"/>
                                            </p:txEl>
                                          </p:spTgt>
                                        </p:tgtEl>
                                        <p:attrNameLst>
                                          <p:attrName>style.visibility</p:attrName>
                                        </p:attrNameLst>
                                      </p:cBhvr>
                                      <p:to>
                                        <p:strVal val="visible"/>
                                      </p:to>
                                    </p:set>
                                    <p:anim calcmode="lin" valueType="num">
                                      <p:cBhvr additive="base">
                                        <p:cTn id="7" dur="500" fill="hold"/>
                                        <p:tgtEl>
                                          <p:spTgt spid="30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80">
                                            <p:txEl>
                                              <p:pRg st="2" end="2"/>
                                            </p:txEl>
                                          </p:spTgt>
                                        </p:tgtEl>
                                        <p:attrNameLst>
                                          <p:attrName>style.visibility</p:attrName>
                                        </p:attrNameLst>
                                      </p:cBhvr>
                                      <p:to>
                                        <p:strVal val="visible"/>
                                      </p:to>
                                    </p:set>
                                    <p:anim calcmode="lin" valueType="num">
                                      <p:cBhvr additive="base">
                                        <p:cTn id="13" dur="500" fill="hold"/>
                                        <p:tgtEl>
                                          <p:spTgt spid="308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80">
                                            <p:txEl>
                                              <p:pRg st="3" end="3"/>
                                            </p:txEl>
                                          </p:spTgt>
                                        </p:tgtEl>
                                        <p:attrNameLst>
                                          <p:attrName>style.visibility</p:attrName>
                                        </p:attrNameLst>
                                      </p:cBhvr>
                                      <p:to>
                                        <p:strVal val="visible"/>
                                      </p:to>
                                    </p:set>
                                    <p:anim calcmode="lin" valueType="num">
                                      <p:cBhvr additive="base">
                                        <p:cTn id="19" dur="500" fill="hold"/>
                                        <p:tgtEl>
                                          <p:spTgt spid="308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80">
                                            <p:txEl>
                                              <p:pRg st="4" end="4"/>
                                            </p:txEl>
                                          </p:spTgt>
                                        </p:tgtEl>
                                        <p:attrNameLst>
                                          <p:attrName>style.visibility</p:attrName>
                                        </p:attrNameLst>
                                      </p:cBhvr>
                                      <p:to>
                                        <p:strVal val="visible"/>
                                      </p:to>
                                    </p:set>
                                    <p:anim calcmode="lin" valueType="num">
                                      <p:cBhvr additive="base">
                                        <p:cTn id="25" dur="500" fill="hold"/>
                                        <p:tgtEl>
                                          <p:spTgt spid="308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080">
                                            <p:txEl>
                                              <p:pRg st="5" end="5"/>
                                            </p:txEl>
                                          </p:spTgt>
                                        </p:tgtEl>
                                        <p:attrNameLst>
                                          <p:attrName>style.visibility</p:attrName>
                                        </p:attrNameLst>
                                      </p:cBhvr>
                                      <p:to>
                                        <p:strVal val="visible"/>
                                      </p:to>
                                    </p:set>
                                    <p:anim calcmode="lin" valueType="num">
                                      <p:cBhvr additive="base">
                                        <p:cTn id="31" dur="500" fill="hold"/>
                                        <p:tgtEl>
                                          <p:spTgt spid="308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080">
                                            <p:txEl>
                                              <p:pRg st="6" end="6"/>
                                            </p:txEl>
                                          </p:spTgt>
                                        </p:tgtEl>
                                        <p:attrNameLst>
                                          <p:attrName>style.visibility</p:attrName>
                                        </p:attrNameLst>
                                      </p:cBhvr>
                                      <p:to>
                                        <p:strVal val="visible"/>
                                      </p:to>
                                    </p:set>
                                    <p:anim calcmode="lin" valueType="num">
                                      <p:cBhvr additive="base">
                                        <p:cTn id="37" dur="500" fill="hold"/>
                                        <p:tgtEl>
                                          <p:spTgt spid="308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080">
                                            <p:txEl>
                                              <p:pRg st="7" end="7"/>
                                            </p:txEl>
                                          </p:spTgt>
                                        </p:tgtEl>
                                        <p:attrNameLst>
                                          <p:attrName>style.visibility</p:attrName>
                                        </p:attrNameLst>
                                      </p:cBhvr>
                                      <p:to>
                                        <p:strVal val="visible"/>
                                      </p:to>
                                    </p:set>
                                    <p:anim calcmode="lin" valueType="num">
                                      <p:cBhvr additive="base">
                                        <p:cTn id="43" dur="500" fill="hold"/>
                                        <p:tgtEl>
                                          <p:spTgt spid="308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8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6" name="Group 18"/>
          <p:cNvGrpSpPr>
            <a:grpSpLocks/>
          </p:cNvGrpSpPr>
          <p:nvPr/>
        </p:nvGrpSpPr>
        <p:grpSpPr bwMode="auto">
          <a:xfrm>
            <a:off x="1382184" y="4686300"/>
            <a:ext cx="10718800" cy="565150"/>
            <a:chOff x="1267" y="3780"/>
            <a:chExt cx="3171" cy="356"/>
          </a:xfrm>
        </p:grpSpPr>
        <p:grpSp>
          <p:nvGrpSpPr>
            <p:cNvPr id="6184" name="Group 19"/>
            <p:cNvGrpSpPr>
              <a:grpSpLocks/>
            </p:cNvGrpSpPr>
            <p:nvPr/>
          </p:nvGrpSpPr>
          <p:grpSpPr bwMode="auto">
            <a:xfrm>
              <a:off x="1387" y="3780"/>
              <a:ext cx="2805" cy="87"/>
              <a:chOff x="1248" y="3516"/>
              <a:chExt cx="1632" cy="204"/>
            </a:xfrm>
          </p:grpSpPr>
          <p:sp>
            <p:nvSpPr>
              <p:cNvPr id="6194" name="Rectangle 20"/>
              <p:cNvSpPr>
                <a:spLocks noChangeArrowheads="1"/>
              </p:cNvSpPr>
              <p:nvPr/>
            </p:nvSpPr>
            <p:spPr bwMode="auto">
              <a:xfrm>
                <a:off x="124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5" name="Rectangle 21"/>
              <p:cNvSpPr>
                <a:spLocks noChangeArrowheads="1"/>
              </p:cNvSpPr>
              <p:nvPr/>
            </p:nvSpPr>
            <p:spPr bwMode="auto">
              <a:xfrm>
                <a:off x="145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6" name="Rectangle 22"/>
              <p:cNvSpPr>
                <a:spLocks noChangeArrowheads="1"/>
              </p:cNvSpPr>
              <p:nvPr/>
            </p:nvSpPr>
            <p:spPr bwMode="auto">
              <a:xfrm>
                <a:off x="165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7" name="Rectangle 23"/>
              <p:cNvSpPr>
                <a:spLocks noChangeArrowheads="1"/>
              </p:cNvSpPr>
              <p:nvPr/>
            </p:nvSpPr>
            <p:spPr bwMode="auto">
              <a:xfrm>
                <a:off x="1860"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8" name="Rectangle 24"/>
              <p:cNvSpPr>
                <a:spLocks noChangeArrowheads="1"/>
              </p:cNvSpPr>
              <p:nvPr/>
            </p:nvSpPr>
            <p:spPr bwMode="auto">
              <a:xfrm>
                <a:off x="2064"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99" name="Rectangle 25"/>
              <p:cNvSpPr>
                <a:spLocks noChangeArrowheads="1"/>
              </p:cNvSpPr>
              <p:nvPr/>
            </p:nvSpPr>
            <p:spPr bwMode="auto">
              <a:xfrm>
                <a:off x="2268"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200" name="Rectangle 26"/>
              <p:cNvSpPr>
                <a:spLocks noChangeArrowheads="1"/>
              </p:cNvSpPr>
              <p:nvPr/>
            </p:nvSpPr>
            <p:spPr bwMode="auto">
              <a:xfrm>
                <a:off x="2472"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201" name="Rectangle 27"/>
              <p:cNvSpPr>
                <a:spLocks noChangeArrowheads="1"/>
              </p:cNvSpPr>
              <p:nvPr/>
            </p:nvSpPr>
            <p:spPr bwMode="auto">
              <a:xfrm>
                <a:off x="2676" y="3516"/>
                <a:ext cx="204"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grpSp>
        <p:sp>
          <p:nvSpPr>
            <p:cNvPr id="6185" name="Text Box 28"/>
            <p:cNvSpPr txBox="1">
              <a:spLocks noChangeArrowheads="1"/>
            </p:cNvSpPr>
            <p:nvPr/>
          </p:nvSpPr>
          <p:spPr bwMode="auto">
            <a:xfrm>
              <a:off x="1267"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4</a:t>
              </a:r>
            </a:p>
          </p:txBody>
        </p:sp>
        <p:sp>
          <p:nvSpPr>
            <p:cNvPr id="6186" name="Text Box 29"/>
            <p:cNvSpPr txBox="1">
              <a:spLocks noChangeArrowheads="1"/>
            </p:cNvSpPr>
            <p:nvPr/>
          </p:nvSpPr>
          <p:spPr bwMode="auto">
            <a:xfrm>
              <a:off x="1603"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5</a:t>
              </a:r>
            </a:p>
          </p:txBody>
        </p:sp>
        <p:sp>
          <p:nvSpPr>
            <p:cNvPr id="6187" name="Text Box 30"/>
            <p:cNvSpPr txBox="1">
              <a:spLocks noChangeArrowheads="1"/>
            </p:cNvSpPr>
            <p:nvPr/>
          </p:nvSpPr>
          <p:spPr bwMode="auto">
            <a:xfrm>
              <a:off x="195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6</a:t>
              </a:r>
            </a:p>
          </p:txBody>
        </p:sp>
        <p:sp>
          <p:nvSpPr>
            <p:cNvPr id="6188" name="Text Box 31"/>
            <p:cNvSpPr txBox="1">
              <a:spLocks noChangeArrowheads="1"/>
            </p:cNvSpPr>
            <p:nvPr/>
          </p:nvSpPr>
          <p:spPr bwMode="auto">
            <a:xfrm>
              <a:off x="231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7</a:t>
              </a:r>
            </a:p>
          </p:txBody>
        </p:sp>
        <p:sp>
          <p:nvSpPr>
            <p:cNvPr id="6189" name="Text Box 32"/>
            <p:cNvSpPr txBox="1">
              <a:spLocks noChangeArrowheads="1"/>
            </p:cNvSpPr>
            <p:nvPr/>
          </p:nvSpPr>
          <p:spPr bwMode="auto">
            <a:xfrm>
              <a:off x="2670"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8</a:t>
              </a:r>
            </a:p>
          </p:txBody>
        </p:sp>
        <p:sp>
          <p:nvSpPr>
            <p:cNvPr id="6190" name="Text Box 33"/>
            <p:cNvSpPr txBox="1">
              <a:spLocks noChangeArrowheads="1"/>
            </p:cNvSpPr>
            <p:nvPr/>
          </p:nvSpPr>
          <p:spPr bwMode="auto">
            <a:xfrm>
              <a:off x="3009" y="3867"/>
              <a:ext cx="24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9</a:t>
              </a:r>
            </a:p>
          </p:txBody>
        </p:sp>
        <p:sp>
          <p:nvSpPr>
            <p:cNvPr id="6191" name="Text Box 34"/>
            <p:cNvSpPr txBox="1">
              <a:spLocks noChangeArrowheads="1"/>
            </p:cNvSpPr>
            <p:nvPr/>
          </p:nvSpPr>
          <p:spPr bwMode="auto">
            <a:xfrm>
              <a:off x="3371"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10</a:t>
              </a:r>
            </a:p>
          </p:txBody>
        </p:sp>
        <p:sp>
          <p:nvSpPr>
            <p:cNvPr id="6192" name="Text Box 35"/>
            <p:cNvSpPr txBox="1">
              <a:spLocks noChangeArrowheads="1"/>
            </p:cNvSpPr>
            <p:nvPr/>
          </p:nvSpPr>
          <p:spPr bwMode="auto">
            <a:xfrm>
              <a:off x="3697"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11</a:t>
              </a:r>
            </a:p>
          </p:txBody>
        </p:sp>
        <p:sp>
          <p:nvSpPr>
            <p:cNvPr id="6193" name="Text Box 36"/>
            <p:cNvSpPr txBox="1">
              <a:spLocks noChangeArrowheads="1"/>
            </p:cNvSpPr>
            <p:nvPr/>
          </p:nvSpPr>
          <p:spPr bwMode="auto">
            <a:xfrm>
              <a:off x="4053" y="3867"/>
              <a:ext cx="38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200">
                  <a:latin typeface="Comic Sans MS" pitchFamily="66" charset="0"/>
                </a:rPr>
                <a:t>12</a:t>
              </a:r>
            </a:p>
          </p:txBody>
        </p:sp>
      </p:grpSp>
      <p:grpSp>
        <p:nvGrpSpPr>
          <p:cNvPr id="12405" name="Group 117"/>
          <p:cNvGrpSpPr>
            <a:grpSpLocks/>
          </p:cNvGrpSpPr>
          <p:nvPr/>
        </p:nvGrpSpPr>
        <p:grpSpPr bwMode="auto">
          <a:xfrm>
            <a:off x="5806018" y="3538539"/>
            <a:ext cx="1365249" cy="765175"/>
            <a:chOff x="2570" y="1846"/>
            <a:chExt cx="645" cy="482"/>
          </a:xfrm>
        </p:grpSpPr>
        <p:sp>
          <p:nvSpPr>
            <p:cNvPr id="6182" name="Line 37"/>
            <p:cNvSpPr>
              <a:spLocks noChangeShapeType="1"/>
            </p:cNvSpPr>
            <p:nvPr/>
          </p:nvSpPr>
          <p:spPr bwMode="auto">
            <a:xfrm flipV="1">
              <a:off x="2893" y="2082"/>
              <a:ext cx="0" cy="246"/>
            </a:xfrm>
            <a:prstGeom prst="line">
              <a:avLst/>
            </a:prstGeom>
            <a:noFill/>
            <a:ln w="381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3" name="Text Box 98"/>
            <p:cNvSpPr txBox="1">
              <a:spLocks noChangeArrowheads="1"/>
            </p:cNvSpPr>
            <p:nvPr/>
          </p:nvSpPr>
          <p:spPr bwMode="auto">
            <a:xfrm>
              <a:off x="2570" y="184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latin typeface="Comic Sans MS" pitchFamily="66" charset="0"/>
                </a:rPr>
                <a:t>Median</a:t>
              </a:r>
            </a:p>
          </p:txBody>
        </p:sp>
      </p:grpSp>
      <p:sp>
        <p:nvSpPr>
          <p:cNvPr id="12387" name="Text Box 99"/>
          <p:cNvSpPr txBox="1">
            <a:spLocks noChangeArrowheads="1"/>
          </p:cNvSpPr>
          <p:nvPr/>
        </p:nvSpPr>
        <p:spPr bwMode="auto">
          <a:xfrm>
            <a:off x="2971800" y="3294063"/>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Lower Quartile</a:t>
            </a:r>
          </a:p>
        </p:txBody>
      </p:sp>
      <p:sp>
        <p:nvSpPr>
          <p:cNvPr id="12388" name="Text Box 100"/>
          <p:cNvSpPr txBox="1">
            <a:spLocks noChangeArrowheads="1"/>
          </p:cNvSpPr>
          <p:nvPr/>
        </p:nvSpPr>
        <p:spPr bwMode="auto">
          <a:xfrm>
            <a:off x="7128933" y="3267076"/>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Upper Quartile</a:t>
            </a:r>
          </a:p>
        </p:txBody>
      </p:sp>
      <p:sp>
        <p:nvSpPr>
          <p:cNvPr id="12389" name="Text Box 101"/>
          <p:cNvSpPr txBox="1">
            <a:spLocks noChangeArrowheads="1"/>
          </p:cNvSpPr>
          <p:nvPr/>
        </p:nvSpPr>
        <p:spPr bwMode="auto">
          <a:xfrm>
            <a:off x="1013885" y="3486151"/>
            <a:ext cx="1365249"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Lowest Value</a:t>
            </a:r>
          </a:p>
        </p:txBody>
      </p:sp>
      <p:sp>
        <p:nvSpPr>
          <p:cNvPr id="12390" name="Text Box 102"/>
          <p:cNvSpPr txBox="1">
            <a:spLocks noChangeArrowheads="1"/>
          </p:cNvSpPr>
          <p:nvPr/>
        </p:nvSpPr>
        <p:spPr bwMode="auto">
          <a:xfrm>
            <a:off x="10287000" y="3498850"/>
            <a:ext cx="1365251"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1600" b="1">
                <a:latin typeface="Comic Sans MS" pitchFamily="66" charset="0"/>
              </a:rPr>
              <a:t>Highest Value</a:t>
            </a:r>
          </a:p>
        </p:txBody>
      </p:sp>
      <p:grpSp>
        <p:nvGrpSpPr>
          <p:cNvPr id="12403" name="Group 115"/>
          <p:cNvGrpSpPr>
            <a:grpSpLocks/>
          </p:cNvGrpSpPr>
          <p:nvPr/>
        </p:nvGrpSpPr>
        <p:grpSpPr bwMode="auto">
          <a:xfrm>
            <a:off x="3668184" y="3929063"/>
            <a:ext cx="4087283" cy="390525"/>
            <a:chOff x="1521" y="2082"/>
            <a:chExt cx="1931" cy="246"/>
          </a:xfrm>
        </p:grpSpPr>
        <p:sp>
          <p:nvSpPr>
            <p:cNvPr id="6180" name="Rectangle 38"/>
            <p:cNvSpPr>
              <a:spLocks noChangeArrowheads="1"/>
            </p:cNvSpPr>
            <p:nvPr/>
          </p:nvSpPr>
          <p:spPr bwMode="auto">
            <a:xfrm>
              <a:off x="1521" y="2082"/>
              <a:ext cx="1931" cy="24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sp>
          <p:nvSpPr>
            <p:cNvPr id="6181" name="Text Box 104"/>
            <p:cNvSpPr txBox="1">
              <a:spLocks noChangeArrowheads="1"/>
            </p:cNvSpPr>
            <p:nvPr/>
          </p:nvSpPr>
          <p:spPr bwMode="auto">
            <a:xfrm>
              <a:off x="2141" y="210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Box</a:t>
              </a:r>
            </a:p>
          </p:txBody>
        </p:sp>
      </p:grpSp>
      <p:grpSp>
        <p:nvGrpSpPr>
          <p:cNvPr id="12404" name="Group 116"/>
          <p:cNvGrpSpPr>
            <a:grpSpLocks/>
          </p:cNvGrpSpPr>
          <p:nvPr/>
        </p:nvGrpSpPr>
        <p:grpSpPr bwMode="auto">
          <a:xfrm>
            <a:off x="1816101" y="4013201"/>
            <a:ext cx="9427633" cy="447675"/>
            <a:chOff x="659" y="2016"/>
            <a:chExt cx="4454" cy="282"/>
          </a:xfrm>
        </p:grpSpPr>
        <p:grpSp>
          <p:nvGrpSpPr>
            <p:cNvPr id="6172" name="Group 39"/>
            <p:cNvGrpSpPr>
              <a:grpSpLocks/>
            </p:cNvGrpSpPr>
            <p:nvPr/>
          </p:nvGrpSpPr>
          <p:grpSpPr bwMode="auto">
            <a:xfrm>
              <a:off x="659" y="2134"/>
              <a:ext cx="875" cy="152"/>
              <a:chOff x="1387" y="3460"/>
              <a:chExt cx="572" cy="152"/>
            </a:xfrm>
          </p:grpSpPr>
          <p:sp>
            <p:nvSpPr>
              <p:cNvPr id="6178" name="Line 40"/>
              <p:cNvSpPr>
                <a:spLocks noChangeShapeType="1"/>
              </p:cNvSpPr>
              <p:nvPr/>
            </p:nvSpPr>
            <p:spPr bwMode="auto">
              <a:xfrm>
                <a:off x="1387" y="3538"/>
                <a:ext cx="5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9" name="Line 41"/>
              <p:cNvSpPr>
                <a:spLocks noChangeShapeType="1"/>
              </p:cNvSpPr>
              <p:nvPr/>
            </p:nvSpPr>
            <p:spPr bwMode="auto">
              <a:xfrm>
                <a:off x="1388" y="3460"/>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73" name="Group 42"/>
            <p:cNvGrpSpPr>
              <a:grpSpLocks/>
            </p:cNvGrpSpPr>
            <p:nvPr/>
          </p:nvGrpSpPr>
          <p:grpSpPr bwMode="auto">
            <a:xfrm>
              <a:off x="3452" y="2122"/>
              <a:ext cx="1661" cy="176"/>
              <a:chOff x="3140" y="3448"/>
              <a:chExt cx="1040" cy="176"/>
            </a:xfrm>
          </p:grpSpPr>
          <p:sp>
            <p:nvSpPr>
              <p:cNvPr id="6176" name="Line 43"/>
              <p:cNvSpPr>
                <a:spLocks noChangeShapeType="1"/>
              </p:cNvSpPr>
              <p:nvPr/>
            </p:nvSpPr>
            <p:spPr bwMode="auto">
              <a:xfrm>
                <a:off x="3140" y="3540"/>
                <a:ext cx="10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7" name="Line 44"/>
              <p:cNvSpPr>
                <a:spLocks noChangeShapeType="1"/>
              </p:cNvSpPr>
              <p:nvPr/>
            </p:nvSpPr>
            <p:spPr bwMode="auto">
              <a:xfrm>
                <a:off x="4172" y="3448"/>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74" name="Text Box 105"/>
            <p:cNvSpPr txBox="1">
              <a:spLocks noChangeArrowheads="1"/>
            </p:cNvSpPr>
            <p:nvPr/>
          </p:nvSpPr>
          <p:spPr bwMode="auto">
            <a:xfrm>
              <a:off x="3927" y="2028"/>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Whisker</a:t>
              </a:r>
            </a:p>
          </p:txBody>
        </p:sp>
        <p:sp>
          <p:nvSpPr>
            <p:cNvPr id="6175" name="Text Box 106"/>
            <p:cNvSpPr txBox="1">
              <a:spLocks noChangeArrowheads="1"/>
            </p:cNvSpPr>
            <p:nvPr/>
          </p:nvSpPr>
          <p:spPr bwMode="auto">
            <a:xfrm>
              <a:off x="802" y="2016"/>
              <a:ext cx="6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1600" b="1">
                  <a:solidFill>
                    <a:srgbClr val="CC0099"/>
                  </a:solidFill>
                  <a:latin typeface="Comic Sans MS" pitchFamily="66" charset="0"/>
                </a:rPr>
                <a:t>Whisker</a:t>
              </a:r>
            </a:p>
          </p:txBody>
        </p:sp>
      </p:grpSp>
      <p:grpSp>
        <p:nvGrpSpPr>
          <p:cNvPr id="12402" name="Group 114"/>
          <p:cNvGrpSpPr>
            <a:grpSpLocks/>
          </p:cNvGrpSpPr>
          <p:nvPr/>
        </p:nvGrpSpPr>
        <p:grpSpPr bwMode="auto">
          <a:xfrm>
            <a:off x="-5283200" y="1274764"/>
            <a:ext cx="24034751" cy="5514975"/>
            <a:chOff x="-2641" y="377"/>
            <a:chExt cx="11355" cy="3474"/>
          </a:xfrm>
        </p:grpSpPr>
        <p:grpSp>
          <p:nvGrpSpPr>
            <p:cNvPr id="6159" name="Group 112"/>
            <p:cNvGrpSpPr>
              <a:grpSpLocks/>
            </p:cNvGrpSpPr>
            <p:nvPr/>
          </p:nvGrpSpPr>
          <p:grpSpPr bwMode="auto">
            <a:xfrm>
              <a:off x="-2641" y="3044"/>
              <a:ext cx="11355" cy="807"/>
              <a:chOff x="-2641" y="3044"/>
              <a:chExt cx="11355" cy="807"/>
            </a:xfrm>
          </p:grpSpPr>
          <p:grpSp>
            <p:nvGrpSpPr>
              <p:cNvPr id="6167" name="Group 54"/>
              <p:cNvGrpSpPr>
                <a:grpSpLocks/>
              </p:cNvGrpSpPr>
              <p:nvPr/>
            </p:nvGrpSpPr>
            <p:grpSpPr bwMode="auto">
              <a:xfrm>
                <a:off x="-2389" y="3044"/>
                <a:ext cx="11103" cy="176"/>
                <a:chOff x="-2400" y="3196"/>
                <a:chExt cx="11103" cy="176"/>
              </a:xfrm>
            </p:grpSpPr>
            <p:sp>
              <p:nvSpPr>
                <p:cNvPr id="6170" name="Line 80"/>
                <p:cNvSpPr>
                  <a:spLocks noChangeShapeType="1"/>
                </p:cNvSpPr>
                <p:nvPr/>
              </p:nvSpPr>
              <p:spPr bwMode="auto">
                <a:xfrm>
                  <a:off x="-2400" y="3206"/>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1" name="Line 83"/>
                <p:cNvSpPr>
                  <a:spLocks noChangeShapeType="1"/>
                </p:cNvSpPr>
                <p:nvPr/>
              </p:nvSpPr>
              <p:spPr bwMode="auto">
                <a:xfrm>
                  <a:off x="8703" y="3196"/>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68" name="Line 88"/>
              <p:cNvSpPr>
                <a:spLocks noChangeShapeType="1"/>
              </p:cNvSpPr>
              <p:nvPr/>
            </p:nvSpPr>
            <p:spPr bwMode="auto">
              <a:xfrm>
                <a:off x="-2641" y="3685"/>
                <a:ext cx="0" cy="1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9" name="Line 91"/>
              <p:cNvSpPr>
                <a:spLocks noChangeShapeType="1"/>
              </p:cNvSpPr>
              <p:nvPr/>
            </p:nvSpPr>
            <p:spPr bwMode="auto">
              <a:xfrm>
                <a:off x="8067" y="3675"/>
                <a:ext cx="0" cy="1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60" name="Group 108"/>
            <p:cNvGrpSpPr>
              <a:grpSpLocks/>
            </p:cNvGrpSpPr>
            <p:nvPr/>
          </p:nvGrpSpPr>
          <p:grpSpPr bwMode="auto">
            <a:xfrm>
              <a:off x="491" y="377"/>
              <a:ext cx="4739" cy="288"/>
              <a:chOff x="747" y="364"/>
              <a:chExt cx="4739" cy="288"/>
            </a:xfrm>
          </p:grpSpPr>
          <p:sp>
            <p:nvSpPr>
              <p:cNvPr id="6161" name="Text Box 49"/>
              <p:cNvSpPr txBox="1">
                <a:spLocks noChangeArrowheads="1"/>
              </p:cNvSpPr>
              <p:nvPr/>
            </p:nvSpPr>
            <p:spPr bwMode="auto">
              <a:xfrm>
                <a:off x="1838" y="364"/>
                <a:ext cx="2677" cy="288"/>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2300" b="1">
                    <a:latin typeface="Comic Sans MS" pitchFamily="66" charset="0"/>
                  </a:rPr>
                  <a:t>Box and Whisker Diagrams.</a:t>
                </a:r>
                <a:r>
                  <a:rPr lang="en-GB" sz="2400" b="1">
                    <a:latin typeface="Comic Sans MS" pitchFamily="66" charset="0"/>
                  </a:rPr>
                  <a:t> </a:t>
                </a:r>
              </a:p>
            </p:txBody>
          </p:sp>
          <p:grpSp>
            <p:nvGrpSpPr>
              <p:cNvPr id="6162" name="Group 107"/>
              <p:cNvGrpSpPr>
                <a:grpSpLocks/>
              </p:cNvGrpSpPr>
              <p:nvPr/>
            </p:nvGrpSpPr>
            <p:grpSpPr bwMode="auto">
              <a:xfrm>
                <a:off x="4516" y="400"/>
                <a:ext cx="970" cy="252"/>
                <a:chOff x="4136" y="395"/>
                <a:chExt cx="970" cy="252"/>
              </a:xfrm>
            </p:grpSpPr>
            <p:sp>
              <p:nvSpPr>
                <p:cNvPr id="6165" name="Line 50"/>
                <p:cNvSpPr>
                  <a:spLocks noChangeShapeType="1"/>
                </p:cNvSpPr>
                <p:nvPr/>
              </p:nvSpPr>
              <p:spPr bwMode="auto">
                <a:xfrm>
                  <a:off x="4136" y="516"/>
                  <a:ext cx="9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6" name="Line 51"/>
                <p:cNvSpPr>
                  <a:spLocks noChangeShapeType="1"/>
                </p:cNvSpPr>
                <p:nvPr/>
              </p:nvSpPr>
              <p:spPr bwMode="auto">
                <a:xfrm>
                  <a:off x="5097" y="395"/>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63" name="Line 52"/>
              <p:cNvSpPr>
                <a:spLocks noChangeShapeType="1"/>
              </p:cNvSpPr>
              <p:nvPr/>
            </p:nvSpPr>
            <p:spPr bwMode="auto">
              <a:xfrm flipH="1">
                <a:off x="749" y="511"/>
                <a:ext cx="10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4" name="Line 53"/>
              <p:cNvSpPr>
                <a:spLocks noChangeShapeType="1"/>
              </p:cNvSpPr>
              <p:nvPr/>
            </p:nvSpPr>
            <p:spPr bwMode="auto">
              <a:xfrm>
                <a:off x="747" y="377"/>
                <a:ext cx="0"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2407" name="Group 119"/>
          <p:cNvGrpSpPr>
            <a:grpSpLocks/>
          </p:cNvGrpSpPr>
          <p:nvPr/>
        </p:nvGrpSpPr>
        <p:grpSpPr bwMode="auto">
          <a:xfrm>
            <a:off x="1043518" y="2078039"/>
            <a:ext cx="10604500" cy="2403475"/>
            <a:chOff x="401" y="1296"/>
            <a:chExt cx="5010" cy="1514"/>
          </a:xfrm>
        </p:grpSpPr>
        <p:sp>
          <p:nvSpPr>
            <p:cNvPr id="6157" name="Text Box 111"/>
            <p:cNvSpPr txBox="1">
              <a:spLocks noChangeArrowheads="1"/>
            </p:cNvSpPr>
            <p:nvPr/>
          </p:nvSpPr>
          <p:spPr bwMode="auto">
            <a:xfrm>
              <a:off x="1205" y="1680"/>
              <a:ext cx="3477" cy="256"/>
            </a:xfrm>
            <a:prstGeom prst="rect">
              <a:avLst/>
            </a:prstGeom>
            <a:solidFill>
              <a:srgbClr val="FF99CC"/>
            </a:solidFill>
            <a:ln w="9525">
              <a:solidFill>
                <a:srgbClr val="CC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GB" sz="2000" b="1">
                  <a:latin typeface="Comic Sans MS" pitchFamily="66" charset="0"/>
                </a:rPr>
                <a:t>Anatomy of a Box and Whisker Diagram.</a:t>
              </a:r>
            </a:p>
          </p:txBody>
        </p:sp>
        <p:sp>
          <p:nvSpPr>
            <p:cNvPr id="6158" name="Rectangle 118"/>
            <p:cNvSpPr>
              <a:spLocks noChangeArrowheads="1"/>
            </p:cNvSpPr>
            <p:nvPr/>
          </p:nvSpPr>
          <p:spPr bwMode="auto">
            <a:xfrm>
              <a:off x="401" y="1296"/>
              <a:ext cx="5010" cy="1514"/>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p>
          </p:txBody>
        </p:sp>
      </p:grpSp>
      <p:sp>
        <p:nvSpPr>
          <p:cNvPr id="2" name="Slide Number Placeholder 1">
            <a:extLst>
              <a:ext uri="{FF2B5EF4-FFF2-40B4-BE49-F238E27FC236}">
                <a16:creationId xmlns:a16="http://schemas.microsoft.com/office/drawing/2014/main" id="{A3A1201A-7950-4D42-AE19-3A3C2B662E3A}"/>
              </a:ext>
            </a:extLst>
          </p:cNvPr>
          <p:cNvSpPr>
            <a:spLocks noGrp="1"/>
          </p:cNvSpPr>
          <p:nvPr>
            <p:ph type="sldNum" sz="quarter" idx="12"/>
          </p:nvPr>
        </p:nvSpPr>
        <p:spPr/>
        <p:txBody>
          <a:bodyPr/>
          <a:lstStyle/>
          <a:p>
            <a:fld id="{4A7B93CD-F32F-43F2-AB5D-12DAF2074D9B}" type="slidenum">
              <a:rPr lang="en-US" altLang="en-US" smtClean="0"/>
              <a:pPr/>
              <a:t>73</a:t>
            </a:fld>
            <a:endParaRPr lang="en-US" altLang="en-US"/>
          </a:p>
        </p:txBody>
      </p:sp>
      <p:sp>
        <p:nvSpPr>
          <p:cNvPr id="6156" name="Rectangle 120"/>
          <p:cNvSpPr>
            <a:spLocks noGrp="1" noChangeArrowheads="1"/>
          </p:cNvSpPr>
          <p:nvPr>
            <p:ph type="title" idx="4294967295"/>
          </p:nvPr>
        </p:nvSpPr>
        <p:spPr>
          <a:xfrm>
            <a:off x="10210800" y="6000750"/>
            <a:ext cx="1981200" cy="628650"/>
          </a:xfrm>
        </p:spPr>
        <p:txBody>
          <a:bodyPr/>
          <a:lstStyle/>
          <a:p>
            <a:pPr eaLnBrk="1" hangingPunct="1"/>
            <a:r>
              <a:rPr lang="en-GB" sz="2400">
                <a:solidFill>
                  <a:schemeClr val="bg1"/>
                </a:solidFill>
              </a:rPr>
              <a:t>Box Plots</a:t>
            </a:r>
          </a:p>
        </p:txBody>
      </p:sp>
    </p:spTree>
    <p:extLst>
      <p:ext uri="{BB962C8B-B14F-4D97-AF65-F5344CB8AC3E}">
        <p14:creationId xmlns:p14="http://schemas.microsoft.com/office/powerpoint/2010/main" val="225806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402"/>
                                        </p:tgtEl>
                                        <p:attrNameLst>
                                          <p:attrName>style.visibility</p:attrName>
                                        </p:attrNameLst>
                                      </p:cBhvr>
                                      <p:to>
                                        <p:strVal val="visible"/>
                                      </p:to>
                                    </p:set>
                                    <p:animEffect transition="in" filter="dissolve">
                                      <p:cBhvr>
                                        <p:cTn id="7" dur="500"/>
                                        <p:tgtEl>
                                          <p:spTgt spid="1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07"/>
                                        </p:tgtEl>
                                        <p:attrNameLst>
                                          <p:attrName>style.visibility</p:attrName>
                                        </p:attrNameLst>
                                      </p:cBhvr>
                                      <p:to>
                                        <p:strVal val="visible"/>
                                      </p:to>
                                    </p:set>
                                    <p:animEffect transition="in" filter="wipe(left)">
                                      <p:cBhvr>
                                        <p:cTn id="12" dur="500"/>
                                        <p:tgtEl>
                                          <p:spTgt spid="124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2306"/>
                                        </p:tgtEl>
                                        <p:attrNameLst>
                                          <p:attrName>style.visibility</p:attrName>
                                        </p:attrNameLst>
                                      </p:cBhvr>
                                      <p:to>
                                        <p:strVal val="visible"/>
                                      </p:to>
                                    </p:set>
                                    <p:animEffect transition="in" filter="box(out)">
                                      <p:cBhvr>
                                        <p:cTn id="17" dur="500"/>
                                        <p:tgtEl>
                                          <p:spTgt spid="123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03"/>
                                        </p:tgtEl>
                                        <p:attrNameLst>
                                          <p:attrName>style.visibility</p:attrName>
                                        </p:attrNameLst>
                                      </p:cBhvr>
                                      <p:to>
                                        <p:strVal val="visible"/>
                                      </p:to>
                                    </p:set>
                                    <p:animEffect transition="in" filter="wipe(left)">
                                      <p:cBhvr>
                                        <p:cTn id="22" dur="500"/>
                                        <p:tgtEl>
                                          <p:spTgt spid="12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2404"/>
                                        </p:tgtEl>
                                        <p:attrNameLst>
                                          <p:attrName>style.visibility</p:attrName>
                                        </p:attrNameLst>
                                      </p:cBhvr>
                                      <p:to>
                                        <p:strVal val="visible"/>
                                      </p:to>
                                    </p:set>
                                    <p:animEffect transition="in" filter="box(out)">
                                      <p:cBhvr>
                                        <p:cTn id="27" dur="500"/>
                                        <p:tgtEl>
                                          <p:spTgt spid="124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2405"/>
                                        </p:tgtEl>
                                        <p:attrNameLst>
                                          <p:attrName>style.visibility</p:attrName>
                                        </p:attrNameLst>
                                      </p:cBhvr>
                                      <p:to>
                                        <p:strVal val="visible"/>
                                      </p:to>
                                    </p:set>
                                    <p:animEffect transition="in" filter="wipe(up)">
                                      <p:cBhvr>
                                        <p:cTn id="32" dur="500"/>
                                        <p:tgtEl>
                                          <p:spTgt spid="124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387"/>
                                        </p:tgtEl>
                                        <p:attrNameLst>
                                          <p:attrName>style.visibility</p:attrName>
                                        </p:attrNameLst>
                                      </p:cBhvr>
                                      <p:to>
                                        <p:strVal val="visible"/>
                                      </p:to>
                                    </p:set>
                                    <p:animEffect transition="in" filter="dissolve">
                                      <p:cBhvr>
                                        <p:cTn id="37" dur="500"/>
                                        <p:tgtEl>
                                          <p:spTgt spid="123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388"/>
                                        </p:tgtEl>
                                        <p:attrNameLst>
                                          <p:attrName>style.visibility</p:attrName>
                                        </p:attrNameLst>
                                      </p:cBhvr>
                                      <p:to>
                                        <p:strVal val="visible"/>
                                      </p:to>
                                    </p:set>
                                    <p:animEffect transition="in" filter="dissolve">
                                      <p:cBhvr>
                                        <p:cTn id="42" dur="500"/>
                                        <p:tgtEl>
                                          <p:spTgt spid="1238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389"/>
                                        </p:tgtEl>
                                        <p:attrNameLst>
                                          <p:attrName>style.visibility</p:attrName>
                                        </p:attrNameLst>
                                      </p:cBhvr>
                                      <p:to>
                                        <p:strVal val="visible"/>
                                      </p:to>
                                    </p:set>
                                    <p:animEffect transition="in" filter="dissolve">
                                      <p:cBhvr>
                                        <p:cTn id="47" dur="500"/>
                                        <p:tgtEl>
                                          <p:spTgt spid="123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390"/>
                                        </p:tgtEl>
                                        <p:attrNameLst>
                                          <p:attrName>style.visibility</p:attrName>
                                        </p:attrNameLst>
                                      </p:cBhvr>
                                      <p:to>
                                        <p:strVal val="visible"/>
                                      </p:to>
                                    </p:set>
                                    <p:animEffect transition="in" filter="dissolve">
                                      <p:cBhvr>
                                        <p:cTn id="52" dur="500"/>
                                        <p:tgtEl>
                                          <p:spTgt spid="12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7" grpId="0" autoUpdateAnimBg="0"/>
      <p:bldP spid="12388" grpId="0" autoUpdateAnimBg="0"/>
      <p:bldP spid="12389" grpId="0" autoUpdateAnimBg="0"/>
      <p:bldP spid="1239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1791" y="88898"/>
            <a:ext cx="9956800" cy="739776"/>
          </a:xfrm>
        </p:spPr>
        <p:txBody>
          <a:bodyPr/>
          <a:lstStyle/>
          <a:p>
            <a:pPr eaLnBrk="1" hangingPunct="1"/>
            <a:r>
              <a:rPr lang="en-US" dirty="0"/>
              <a:t>Graphing The Data</a:t>
            </a:r>
          </a:p>
        </p:txBody>
      </p:sp>
      <p:pic>
        <p:nvPicPr>
          <p:cNvPr id="23556"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85461" y="2590801"/>
            <a:ext cx="8737600" cy="2589213"/>
          </a:xfrm>
          <a:noFill/>
        </p:spPr>
      </p:pic>
      <p:sp>
        <p:nvSpPr>
          <p:cNvPr id="2" name="Slide Number Placeholder 1">
            <a:extLst>
              <a:ext uri="{FF2B5EF4-FFF2-40B4-BE49-F238E27FC236}">
                <a16:creationId xmlns:a16="http://schemas.microsoft.com/office/drawing/2014/main" id="{11D02FDD-F4A8-4293-AB1D-8A23B01466D9}"/>
              </a:ext>
            </a:extLst>
          </p:cNvPr>
          <p:cNvSpPr>
            <a:spLocks noGrp="1"/>
          </p:cNvSpPr>
          <p:nvPr>
            <p:ph type="sldNum" sz="quarter" idx="15"/>
          </p:nvPr>
        </p:nvSpPr>
        <p:spPr/>
        <p:txBody>
          <a:bodyPr/>
          <a:lstStyle/>
          <a:p>
            <a:fld id="{B6F15528-21DE-4FAA-801E-634DDDAF4B2B}" type="slidenum">
              <a:rPr lang="en-US" smtClean="0"/>
              <a:pPr/>
              <a:t>74</a:t>
            </a:fld>
            <a:endParaRPr lang="en-US"/>
          </a:p>
        </p:txBody>
      </p:sp>
      <p:sp>
        <p:nvSpPr>
          <p:cNvPr id="23555" name="Rectangle 5"/>
          <p:cNvSpPr>
            <a:spLocks noGrp="1" noChangeArrowheads="1"/>
          </p:cNvSpPr>
          <p:nvPr>
            <p:ph type="body" idx="4294967295"/>
          </p:nvPr>
        </p:nvSpPr>
        <p:spPr>
          <a:xfrm>
            <a:off x="0" y="828675"/>
            <a:ext cx="11001375" cy="5384800"/>
          </a:xfrm>
        </p:spPr>
        <p:txBody>
          <a:bodyPr/>
          <a:lstStyle/>
          <a:p>
            <a:pPr eaLnBrk="1" hangingPunct="1"/>
            <a:r>
              <a:rPr lang="en-US" dirty="0"/>
              <a:t>Notice, the Box includes the lower quartile, median, and upper quartile.</a:t>
            </a:r>
          </a:p>
          <a:p>
            <a:pPr eaLnBrk="1" hangingPunct="1"/>
            <a:r>
              <a:rPr lang="en-US" dirty="0"/>
              <a:t>The Whiskers extend from the Box to the max and min.</a:t>
            </a:r>
          </a:p>
        </p:txBody>
      </p:sp>
    </p:spTree>
    <p:extLst>
      <p:ext uri="{BB962C8B-B14F-4D97-AF65-F5344CB8AC3E}">
        <p14:creationId xmlns:p14="http://schemas.microsoft.com/office/powerpoint/2010/main" val="1922096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3326" y="267629"/>
            <a:ext cx="11415578" cy="950259"/>
          </a:xfrm>
        </p:spPr>
        <p:txBody>
          <a:bodyPr>
            <a:noAutofit/>
          </a:bodyPr>
          <a:lstStyle/>
          <a:p>
            <a:r>
              <a:rPr lang="en-US" altLang="en-US" sz="3600" dirty="0"/>
              <a:t>Measuring the Dispersion of Data: Quartiles &amp; Boxplots   </a:t>
            </a:r>
          </a:p>
        </p:txBody>
      </p:sp>
      <p:sp>
        <p:nvSpPr>
          <p:cNvPr id="2" name="Slide Number Placeholder 1">
            <a:extLst>
              <a:ext uri="{FF2B5EF4-FFF2-40B4-BE49-F238E27FC236}">
                <a16:creationId xmlns:a16="http://schemas.microsoft.com/office/drawing/2014/main" id="{9E492F3A-BC6D-4F9D-8BAF-2D0099AE0A20}"/>
              </a:ext>
            </a:extLst>
          </p:cNvPr>
          <p:cNvSpPr>
            <a:spLocks noGrp="1"/>
          </p:cNvSpPr>
          <p:nvPr>
            <p:ph type="sldNum" sz="quarter" idx="10"/>
          </p:nvPr>
        </p:nvSpPr>
        <p:spPr/>
        <p:txBody>
          <a:bodyPr/>
          <a:lstStyle/>
          <a:p>
            <a:fld id="{5D5C0945-3C12-41E7-B090-1D5BB38CB1A8}" type="slidenum">
              <a:rPr lang="en-US" altLang="en-US" smtClean="0"/>
              <a:pPr/>
              <a:t>75</a:t>
            </a:fld>
            <a:endParaRPr lang="en-US" altLang="en-US"/>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612" y="742758"/>
            <a:ext cx="2629710" cy="28608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6764" y="1199422"/>
            <a:ext cx="7690557" cy="923330"/>
          </a:xfrm>
          <a:prstGeom prst="rect">
            <a:avLst/>
          </a:prstGeom>
        </p:spPr>
        <p:txBody>
          <a:bodyPr wrap="square">
            <a:spAutoFit/>
          </a:bodyPr>
          <a:lstStyle/>
          <a:p>
            <a:r>
              <a:rPr lang="en-US" dirty="0"/>
              <a:t>A sample of 10 boxes of raisins has these weights (in grams):</a:t>
            </a:r>
          </a:p>
          <a:p>
            <a:r>
              <a:rPr lang="en-US" dirty="0"/>
              <a:t>25, 28, 29, 29, 30, 34, 35, 35, 37, 38</a:t>
            </a:r>
          </a:p>
          <a:p>
            <a:r>
              <a:rPr lang="en-US" b="1" dirty="0"/>
              <a:t>Make a box plot of the data.</a:t>
            </a:r>
            <a:endParaRPr lang="en-US" dirty="0"/>
          </a:p>
        </p:txBody>
      </p:sp>
      <p:sp>
        <p:nvSpPr>
          <p:cNvPr id="4" name="Rectangle 3"/>
          <p:cNvSpPr/>
          <p:nvPr/>
        </p:nvSpPr>
        <p:spPr>
          <a:xfrm>
            <a:off x="510788" y="2100243"/>
            <a:ext cx="7719971" cy="4801314"/>
          </a:xfrm>
          <a:prstGeom prst="rect">
            <a:avLst/>
          </a:prstGeom>
        </p:spPr>
        <p:txBody>
          <a:bodyPr wrap="square">
            <a:spAutoFit/>
          </a:bodyPr>
          <a:lstStyle/>
          <a:p>
            <a:r>
              <a:rPr lang="en-US" sz="1800" dirty="0">
                <a:solidFill>
                  <a:srgbClr val="FF0000"/>
                </a:solidFill>
              </a:rPr>
              <a:t>Step 1:</a:t>
            </a:r>
            <a:r>
              <a:rPr lang="en-US" sz="1800" dirty="0"/>
              <a:t> Order the data from smallest to largest.</a:t>
            </a:r>
          </a:p>
          <a:p>
            <a:r>
              <a:rPr lang="en-US" sz="1800" dirty="0"/>
              <a:t>Our data is already in order.        25, 28, 29, 29, 30, 34, 35, 35, 37, 38</a:t>
            </a:r>
          </a:p>
          <a:p>
            <a:r>
              <a:rPr lang="en-US" sz="1800" dirty="0">
                <a:solidFill>
                  <a:srgbClr val="FF0000"/>
                </a:solidFill>
              </a:rPr>
              <a:t>Step 2 </a:t>
            </a:r>
          </a:p>
          <a:p>
            <a:r>
              <a:rPr lang="en-US" sz="1800" dirty="0"/>
              <a:t>Find the median.</a:t>
            </a:r>
          </a:p>
          <a:p>
            <a:r>
              <a:rPr lang="en-US" sz="1800" dirty="0"/>
              <a:t>The median is the mean of the middle two numbers:</a:t>
            </a:r>
          </a:p>
          <a:p>
            <a:r>
              <a:rPr lang="en-US" sz="1800" b="1" dirty="0"/>
              <a:t>30+34/2 = 32  </a:t>
            </a:r>
            <a:r>
              <a:rPr lang="en-US" sz="1800" b="1" dirty="0">
                <a:solidFill>
                  <a:srgbClr val="FF0000"/>
                </a:solidFill>
              </a:rPr>
              <a:t>median=32</a:t>
            </a:r>
          </a:p>
          <a:p>
            <a:r>
              <a:rPr lang="en-US" sz="1800" b="1" dirty="0">
                <a:solidFill>
                  <a:srgbClr val="FF0000"/>
                </a:solidFill>
              </a:rPr>
              <a:t>Step 3</a:t>
            </a:r>
            <a:r>
              <a:rPr lang="en-US" sz="1800" dirty="0"/>
              <a:t>: Find the quartiles.</a:t>
            </a:r>
          </a:p>
          <a:p>
            <a:r>
              <a:rPr lang="en-US" sz="1800" dirty="0"/>
              <a:t>The </a:t>
            </a:r>
            <a:r>
              <a:rPr lang="en-US" sz="1800" b="1" dirty="0"/>
              <a:t>first quartile </a:t>
            </a:r>
            <a:r>
              <a:rPr lang="en-US" sz="1800" dirty="0"/>
              <a:t>is the median of the data points to the left of the median. Q1=</a:t>
            </a:r>
            <a:r>
              <a:rPr lang="en-US" sz="1800" dirty="0">
                <a:solidFill>
                  <a:srgbClr val="FF0000"/>
                </a:solidFill>
              </a:rPr>
              <a:t>29</a:t>
            </a:r>
          </a:p>
          <a:p>
            <a:r>
              <a:rPr lang="en-US" sz="1800" dirty="0"/>
              <a:t>The </a:t>
            </a:r>
            <a:r>
              <a:rPr lang="en-US" sz="1800" b="1" dirty="0"/>
              <a:t>third quartile </a:t>
            </a:r>
            <a:r>
              <a:rPr lang="en-US" sz="1800" dirty="0"/>
              <a:t>is the median of the data points to the right of the median. Q3=</a:t>
            </a:r>
            <a:r>
              <a:rPr lang="en-US" sz="1800" dirty="0">
                <a:solidFill>
                  <a:srgbClr val="FF0000"/>
                </a:solidFill>
              </a:rPr>
              <a:t>35</a:t>
            </a:r>
          </a:p>
          <a:p>
            <a:r>
              <a:rPr lang="en-US" sz="1800" b="1" dirty="0">
                <a:solidFill>
                  <a:srgbClr val="FF0000"/>
                </a:solidFill>
              </a:rPr>
              <a:t>Step 4</a:t>
            </a:r>
            <a:r>
              <a:rPr lang="en-US" sz="1800" b="1" dirty="0"/>
              <a:t>:</a:t>
            </a:r>
            <a:r>
              <a:rPr lang="en-US" sz="1800" dirty="0"/>
              <a:t> Complete the five-number summary by finding the min and the max.</a:t>
            </a:r>
          </a:p>
          <a:p>
            <a:r>
              <a:rPr lang="en-US" sz="1800" dirty="0"/>
              <a:t>The min is the smallest data point, which is </a:t>
            </a:r>
            <a:r>
              <a:rPr lang="en-US" sz="1800" dirty="0">
                <a:solidFill>
                  <a:srgbClr val="FF0000"/>
                </a:solidFill>
              </a:rPr>
              <a:t>25</a:t>
            </a:r>
            <a:r>
              <a:rPr lang="en-US" sz="1800" dirty="0"/>
              <a:t>.</a:t>
            </a:r>
          </a:p>
          <a:p>
            <a:r>
              <a:rPr lang="en-US" sz="1800" dirty="0"/>
              <a:t>The max is the largest data point, which is </a:t>
            </a:r>
            <a:r>
              <a:rPr lang="en-US" sz="1800" dirty="0">
                <a:solidFill>
                  <a:srgbClr val="FF0000"/>
                </a:solidFill>
              </a:rPr>
              <a:t>38</a:t>
            </a:r>
            <a:r>
              <a:rPr lang="en-US" sz="1800" dirty="0"/>
              <a:t>.</a:t>
            </a:r>
          </a:p>
          <a:p>
            <a:r>
              <a:rPr lang="en-US" sz="1800" dirty="0"/>
              <a:t>The five-number summary is 25, 29, 32, 35, 38. </a:t>
            </a:r>
          </a:p>
          <a:p>
            <a:endParaRPr lang="en-US" dirty="0">
              <a:solidFill>
                <a:srgbClr val="FF0000"/>
              </a:solidFill>
            </a:endParaRPr>
          </a:p>
        </p:txBody>
      </p:sp>
      <p:pic>
        <p:nvPicPr>
          <p:cNvPr id="11" name="Picture 10"/>
          <p:cNvPicPr/>
          <p:nvPr/>
        </p:nvPicPr>
        <p:blipFill rotWithShape="1">
          <a:blip r:embed="rId4"/>
          <a:srcRect l="26939" t="13514" r="34565" b="34709"/>
          <a:stretch/>
        </p:blipFill>
        <p:spPr bwMode="auto">
          <a:xfrm>
            <a:off x="8057321" y="3688323"/>
            <a:ext cx="3679155" cy="29516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6317732"/>
      </p:ext>
    </p:extLst>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235911"/>
            <a:ext cx="12263718" cy="950259"/>
          </a:xfrm>
        </p:spPr>
        <p:txBody>
          <a:bodyPr>
            <a:noAutofit/>
          </a:bodyPr>
          <a:lstStyle/>
          <a:p>
            <a:pPr algn="ctr"/>
            <a:r>
              <a:rPr lang="en-US" altLang="en-US" sz="3600" dirty="0"/>
              <a:t>Measuring the Dispersion of Data: Quartiles &amp; Boxplots   </a:t>
            </a:r>
          </a:p>
        </p:txBody>
      </p:sp>
      <p:sp>
        <p:nvSpPr>
          <p:cNvPr id="4" name="Slide Number Placeholder 3">
            <a:extLst>
              <a:ext uri="{FF2B5EF4-FFF2-40B4-BE49-F238E27FC236}">
                <a16:creationId xmlns:a16="http://schemas.microsoft.com/office/drawing/2014/main" id="{C6122923-7CD9-41B1-8B14-08F0DFAEA4F0}"/>
              </a:ext>
            </a:extLst>
          </p:cNvPr>
          <p:cNvSpPr>
            <a:spLocks noGrp="1"/>
          </p:cNvSpPr>
          <p:nvPr>
            <p:ph type="sldNum" sz="quarter" idx="10"/>
          </p:nvPr>
        </p:nvSpPr>
        <p:spPr/>
        <p:txBody>
          <a:bodyPr/>
          <a:lstStyle/>
          <a:p>
            <a:fld id="{5D5C0945-3C12-41E7-B090-1D5BB38CB1A8}" type="slidenum">
              <a:rPr lang="en-US" altLang="en-US" smtClean="0"/>
              <a:pPr/>
              <a:t>76</a:t>
            </a:fld>
            <a:endParaRPr lang="en-US" altLang="en-US"/>
          </a:p>
        </p:txBody>
      </p:sp>
      <p:sp>
        <p:nvSpPr>
          <p:cNvPr id="3" name="Rectangle 2"/>
          <p:cNvSpPr/>
          <p:nvPr/>
        </p:nvSpPr>
        <p:spPr>
          <a:xfrm>
            <a:off x="141478" y="1092051"/>
            <a:ext cx="7139354" cy="969496"/>
          </a:xfrm>
          <a:prstGeom prst="rect">
            <a:avLst/>
          </a:prstGeom>
        </p:spPr>
        <p:txBody>
          <a:bodyPr wrap="square">
            <a:spAutoFit/>
          </a:bodyPr>
          <a:lstStyle/>
          <a:p>
            <a:r>
              <a:rPr lang="en-US" dirty="0"/>
              <a:t>A sample of 10 boxes of raisins has these weights (in grams):</a:t>
            </a:r>
          </a:p>
          <a:p>
            <a:r>
              <a:rPr lang="en-US" dirty="0"/>
              <a:t>25, 28, 29, 29, 30, 34, 35, 35, 37, 38</a:t>
            </a:r>
          </a:p>
          <a:p>
            <a:r>
              <a:rPr lang="en-US" b="1" dirty="0"/>
              <a:t>Make a box plot of the data.</a:t>
            </a:r>
            <a:endParaRPr lang="en-US" dirty="0"/>
          </a:p>
        </p:txBody>
      </p:sp>
      <p:pic>
        <p:nvPicPr>
          <p:cNvPr id="11" name="Picture 10"/>
          <p:cNvPicPr/>
          <p:nvPr/>
        </p:nvPicPr>
        <p:blipFill rotWithShape="1">
          <a:blip r:embed="rId3"/>
          <a:srcRect l="26939" t="13514" r="34565" b="34709"/>
          <a:stretch/>
        </p:blipFill>
        <p:spPr bwMode="auto">
          <a:xfrm>
            <a:off x="6921711" y="1092051"/>
            <a:ext cx="4461906" cy="344019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30761" t="16074" r="17763" b="7255"/>
          <a:stretch/>
        </p:blipFill>
        <p:spPr bwMode="auto">
          <a:xfrm>
            <a:off x="238540" y="2168918"/>
            <a:ext cx="6232598" cy="4521757"/>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7167824" y="4808714"/>
            <a:ext cx="3905459" cy="677108"/>
          </a:xfrm>
          <a:prstGeom prst="rect">
            <a:avLst/>
          </a:prstGeom>
        </p:spPr>
        <p:txBody>
          <a:bodyPr wrap="square">
            <a:spAutoFit/>
          </a:bodyPr>
          <a:lstStyle/>
          <a:p>
            <a:r>
              <a:rPr lang="en-US" dirty="0"/>
              <a:t>About 75%, percent of the boxes of raisins weighed more than 29 grams.</a:t>
            </a:r>
          </a:p>
        </p:txBody>
      </p:sp>
    </p:spTree>
    <p:extLst>
      <p:ext uri="{BB962C8B-B14F-4D97-AF65-F5344CB8AC3E}">
        <p14:creationId xmlns:p14="http://schemas.microsoft.com/office/powerpoint/2010/main" val="4231263656"/>
      </p:ext>
    </p:extLst>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376452" cy="507240"/>
          </a:xfrm>
        </p:spPr>
        <p:txBody>
          <a:bodyPr>
            <a:normAutofit fontScale="90000"/>
          </a:bodyPr>
          <a:lstStyle/>
          <a:p>
            <a:pPr>
              <a:defRPr/>
            </a:pPr>
            <a:r>
              <a:rPr lang="en-US" sz="3200" dirty="0">
                <a:latin typeface="+mn-lt"/>
              </a:rPr>
              <a:t>Constructing a box and whisker plot : Example 2</a:t>
            </a:r>
            <a:endParaRPr lang="en-IN" sz="3200" dirty="0">
              <a:latin typeface="+mn-lt"/>
            </a:endParaRPr>
          </a:p>
        </p:txBody>
      </p:sp>
      <p:sp>
        <p:nvSpPr>
          <p:cNvPr id="7170" name="Rectangle 3"/>
          <p:cNvSpPr>
            <a:spLocks noGrp="1" noChangeArrowheads="1"/>
          </p:cNvSpPr>
          <p:nvPr>
            <p:ph sz="quarter" idx="1"/>
          </p:nvPr>
        </p:nvSpPr>
        <p:spPr>
          <a:xfrm>
            <a:off x="232531" y="940905"/>
            <a:ext cx="11012557" cy="5549692"/>
          </a:xfrm>
        </p:spPr>
        <p:txBody>
          <a:bodyPr>
            <a:normAutofit lnSpcReduction="10000"/>
          </a:bodyPr>
          <a:lstStyle/>
          <a:p>
            <a:r>
              <a:rPr lang="en-US" altLang="en-US" sz="2000" dirty="0"/>
              <a:t>Step 1 - take the set of numbers given…</a:t>
            </a:r>
            <a:r>
              <a:rPr lang="en-US" altLang="en-US" sz="2000" b="1" dirty="0">
                <a:solidFill>
                  <a:srgbClr val="CC0099"/>
                </a:solidFill>
              </a:rPr>
              <a:t>34, 18, 100, 27, 54, 52, 93, 59, 61, 87, 68, 85, 78, 82, 91</a:t>
            </a:r>
          </a:p>
          <a:p>
            <a:pPr lvl="2">
              <a:buFontTx/>
              <a:buNone/>
            </a:pPr>
            <a:r>
              <a:rPr lang="en-US" altLang="en-US" sz="2000" dirty="0"/>
              <a:t>Place the numbers in order from least to greatest:</a:t>
            </a:r>
            <a:r>
              <a:rPr lang="en-US" sz="2000" b="1" dirty="0">
                <a:solidFill>
                  <a:srgbClr val="CC0099"/>
                </a:solidFill>
              </a:rPr>
              <a:t>18, 27, 34, 52, 54, 59, 61, 68, 78, 82, 85, 87, 91, 93, 100</a:t>
            </a:r>
          </a:p>
          <a:p>
            <a:r>
              <a:rPr lang="en-US" sz="2000" dirty="0"/>
              <a:t>Step 2 - Find the median. Remember, the median is the middle value in a data set.       </a:t>
            </a:r>
            <a:r>
              <a:rPr lang="en-US" sz="2000" b="1" dirty="0"/>
              <a:t>18, 27, 34, 52, 54, 59, 61, </a:t>
            </a:r>
            <a:r>
              <a:rPr lang="en-US" sz="2000" b="1" u="sng" dirty="0">
                <a:solidFill>
                  <a:srgbClr val="CC0099"/>
                </a:solidFill>
              </a:rPr>
              <a:t>68</a:t>
            </a:r>
            <a:r>
              <a:rPr lang="en-US" sz="2000" b="1" dirty="0"/>
              <a:t>, 78, 82, 85, 87, 91, 93, 100</a:t>
            </a:r>
          </a:p>
          <a:p>
            <a:pPr algn="ctr">
              <a:buNone/>
            </a:pPr>
            <a:r>
              <a:rPr lang="en-US" sz="2000" b="1" dirty="0"/>
              <a:t>68 is the median of this data set.</a:t>
            </a:r>
          </a:p>
          <a:p>
            <a:r>
              <a:rPr lang="en-US" sz="2000" dirty="0"/>
              <a:t>Step 3 – Find the lower quartile. The lower quartile is the median of the data set to the left of 68.      </a:t>
            </a:r>
            <a:r>
              <a:rPr lang="en-US" sz="2000" b="1" dirty="0"/>
              <a:t>(18, 27, 34, </a:t>
            </a:r>
            <a:r>
              <a:rPr lang="en-US" sz="2000" b="1" u="sng" dirty="0">
                <a:solidFill>
                  <a:srgbClr val="CC0099"/>
                </a:solidFill>
              </a:rPr>
              <a:t>52</a:t>
            </a:r>
            <a:r>
              <a:rPr lang="en-US" sz="2000" b="1" dirty="0"/>
              <a:t>, 54, 59, 61,) 68, 78, 82, 85, 87, 91, 93, 100</a:t>
            </a:r>
          </a:p>
          <a:p>
            <a:pPr>
              <a:buNone/>
            </a:pPr>
            <a:r>
              <a:rPr lang="en-US" sz="2000" b="1" dirty="0"/>
              <a:t>                                            52 is the lower quartile</a:t>
            </a:r>
            <a:endParaRPr lang="en-US" sz="2000" b="1" dirty="0">
              <a:solidFill>
                <a:srgbClr val="CC0099"/>
              </a:solidFill>
            </a:endParaRPr>
          </a:p>
          <a:p>
            <a:r>
              <a:rPr lang="en-US" sz="2000" dirty="0"/>
              <a:t>Step 4 – Find the upper </a:t>
            </a:r>
            <a:r>
              <a:rPr lang="en-US" sz="2000" dirty="0" err="1"/>
              <a:t>quartile.The</a:t>
            </a:r>
            <a:r>
              <a:rPr lang="en-US" sz="2000" dirty="0"/>
              <a:t> upper quartile is the median of the data set to the right of 68.   </a:t>
            </a:r>
            <a:r>
              <a:rPr lang="en-US" sz="2000" b="1" dirty="0"/>
              <a:t>18, 27, 34, 52, 54, 59, 61, 68, (78, 82, 85, </a:t>
            </a:r>
            <a:r>
              <a:rPr lang="en-US" sz="2000" b="1" u="sng" dirty="0">
                <a:solidFill>
                  <a:srgbClr val="CC0099"/>
                </a:solidFill>
              </a:rPr>
              <a:t>87</a:t>
            </a:r>
            <a:r>
              <a:rPr lang="en-US" sz="2000" b="1" dirty="0"/>
              <a:t>, 91, 93, 100)</a:t>
            </a:r>
          </a:p>
          <a:p>
            <a:pPr algn="ctr">
              <a:buNone/>
            </a:pPr>
            <a:r>
              <a:rPr lang="en-US" sz="2000" b="1" dirty="0"/>
              <a:t>87 is the upper quartile</a:t>
            </a:r>
          </a:p>
          <a:p>
            <a:r>
              <a:rPr lang="en-US" sz="2000" dirty="0"/>
              <a:t>Step 5 – Find the maximum and minimum values in the set. The maximum is the greatest value in the data set. The minimum is the least value in the data set. </a:t>
            </a:r>
            <a:r>
              <a:rPr lang="en-US" sz="2000" b="1" u="sng" dirty="0">
                <a:solidFill>
                  <a:srgbClr val="CC0099"/>
                </a:solidFill>
              </a:rPr>
              <a:t>18</a:t>
            </a:r>
            <a:r>
              <a:rPr lang="en-US" sz="2000" b="1" dirty="0"/>
              <a:t>, 27, 34, 52, 54, 59, 61, 68, 78, 82, 85, 87, 91, 93, </a:t>
            </a:r>
            <a:r>
              <a:rPr lang="en-US" sz="2000" b="1" u="sng" dirty="0">
                <a:solidFill>
                  <a:srgbClr val="CC0099"/>
                </a:solidFill>
              </a:rPr>
              <a:t>100.     </a:t>
            </a:r>
            <a:r>
              <a:rPr lang="en-US" sz="2000" b="1" dirty="0"/>
              <a:t>18 is the minimum and 100 is the maximum.</a:t>
            </a:r>
          </a:p>
          <a:p>
            <a:endParaRPr lang="en-US" altLang="en-US" dirty="0"/>
          </a:p>
          <a:p>
            <a:pPr eaLnBrk="1" hangingPunct="1">
              <a:buFont typeface="Wingdings" pitchFamily="2" charset="2"/>
              <a:buNone/>
            </a:pPr>
            <a:endParaRPr lang="en-US" altLang="en-US" dirty="0"/>
          </a:p>
          <a:p>
            <a:pPr eaLnBrk="1" hangingPunct="1">
              <a:buFont typeface="Wingdings" pitchFamily="2" charset="2"/>
              <a:buNone/>
            </a:pPr>
            <a:endParaRPr lang="en-US" altLang="en-US" dirty="0"/>
          </a:p>
        </p:txBody>
      </p:sp>
      <p:sp>
        <p:nvSpPr>
          <p:cNvPr id="2" name="Slide Number Placeholder 1">
            <a:extLst>
              <a:ext uri="{FF2B5EF4-FFF2-40B4-BE49-F238E27FC236}">
                <a16:creationId xmlns:a16="http://schemas.microsoft.com/office/drawing/2014/main" id="{7EFF29E1-7A0A-4C75-9F09-5B5AC84EDCCA}"/>
              </a:ext>
            </a:extLst>
          </p:cNvPr>
          <p:cNvSpPr>
            <a:spLocks noGrp="1"/>
          </p:cNvSpPr>
          <p:nvPr>
            <p:ph type="sldNum" sz="quarter" idx="15"/>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184239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09600" y="274638"/>
            <a:ext cx="10681252" cy="1143000"/>
          </a:xfrm>
        </p:spPr>
        <p:txBody>
          <a:bodyPr>
            <a:normAutofit/>
          </a:bodyPr>
          <a:lstStyle/>
          <a:p>
            <a:pPr>
              <a:defRPr/>
            </a:pPr>
            <a:r>
              <a:rPr lang="en-US" sz="3200" dirty="0">
                <a:latin typeface="+mn-lt"/>
              </a:rPr>
              <a:t>Constructing a box and whisker plot : Example 2</a:t>
            </a:r>
            <a:endParaRPr lang="en-IN" sz="3200" dirty="0">
              <a:latin typeface="+mn-lt"/>
            </a:endParaRPr>
          </a:p>
        </p:txBody>
      </p:sp>
      <p:sp>
        <p:nvSpPr>
          <p:cNvPr id="11267" name="Rectangle 3"/>
          <p:cNvSpPr>
            <a:spLocks noGrp="1" noChangeArrowheads="1"/>
          </p:cNvSpPr>
          <p:nvPr>
            <p:ph sz="quarter" idx="1"/>
          </p:nvPr>
        </p:nvSpPr>
        <p:spPr/>
        <p:txBody>
          <a:bodyPr>
            <a:normAutofit lnSpcReduction="10000"/>
          </a:bodyPr>
          <a:lstStyle/>
          <a:p>
            <a:pPr eaLnBrk="1" hangingPunct="1"/>
            <a:r>
              <a:rPr lang="en-US" sz="2000" dirty="0"/>
              <a:t>Step 6 – Find the inter-quartile range (IQR).</a:t>
            </a:r>
          </a:p>
          <a:p>
            <a:pPr lvl="2">
              <a:buNone/>
            </a:pPr>
            <a:r>
              <a:rPr lang="en-US" sz="2000" dirty="0"/>
              <a:t>The inter-quartile (IQR) range is the difference between the upper and lower quartiles.</a:t>
            </a:r>
          </a:p>
          <a:p>
            <a:pPr lvl="2" eaLnBrk="1" hangingPunct="1">
              <a:buFont typeface="Wingdings" pitchFamily="2" charset="2"/>
              <a:buChar char="Ø"/>
            </a:pPr>
            <a:r>
              <a:rPr lang="en-US" sz="2000" dirty="0"/>
              <a:t>Upper Quartile = 87</a:t>
            </a:r>
          </a:p>
          <a:p>
            <a:pPr lvl="2" eaLnBrk="1" hangingPunct="1">
              <a:buFont typeface="Wingdings" pitchFamily="2" charset="2"/>
              <a:buChar char="Ø"/>
            </a:pPr>
            <a:r>
              <a:rPr lang="en-US" sz="2000" dirty="0"/>
              <a:t>Lower Quartile = 52</a:t>
            </a:r>
          </a:p>
          <a:p>
            <a:pPr lvl="2" eaLnBrk="1" hangingPunct="1">
              <a:buFont typeface="Wingdings" pitchFamily="2" charset="2"/>
              <a:buChar char="Ø"/>
            </a:pPr>
            <a:r>
              <a:rPr lang="en-US" sz="2000" dirty="0"/>
              <a:t>87 – 52 = 35</a:t>
            </a:r>
          </a:p>
          <a:p>
            <a:pPr lvl="2" eaLnBrk="1" hangingPunct="1">
              <a:buFont typeface="Wingdings" pitchFamily="2" charset="2"/>
              <a:buChar char="Ø"/>
            </a:pPr>
            <a:r>
              <a:rPr lang="en-US" sz="2000" dirty="0"/>
              <a:t>35 = IQR</a:t>
            </a:r>
          </a:p>
          <a:p>
            <a:r>
              <a:rPr lang="en-US" sz="2400" dirty="0"/>
              <a:t>Organize the 5 number summary</a:t>
            </a:r>
          </a:p>
          <a:p>
            <a:pPr lvl="1"/>
            <a:r>
              <a:rPr lang="en-US" sz="2400" dirty="0"/>
              <a:t>Median – 68</a:t>
            </a:r>
          </a:p>
          <a:p>
            <a:pPr lvl="1"/>
            <a:r>
              <a:rPr lang="en-US" sz="2400" dirty="0"/>
              <a:t>Lower Quartile – 52 </a:t>
            </a:r>
          </a:p>
          <a:p>
            <a:pPr lvl="1"/>
            <a:r>
              <a:rPr lang="en-US" sz="2400" dirty="0"/>
              <a:t>Upper Quartile – 87 </a:t>
            </a:r>
          </a:p>
          <a:p>
            <a:pPr lvl="1"/>
            <a:r>
              <a:rPr lang="en-US" sz="2400" dirty="0"/>
              <a:t>Max – 100 </a:t>
            </a:r>
          </a:p>
          <a:p>
            <a:pPr lvl="1"/>
            <a:r>
              <a:rPr lang="en-US" sz="2400" dirty="0"/>
              <a:t>Min – 18 </a:t>
            </a:r>
            <a:endParaRPr lang="en-US" dirty="0"/>
          </a:p>
          <a:p>
            <a:endParaRPr lang="en-US" sz="2000" dirty="0"/>
          </a:p>
          <a:p>
            <a:pPr eaLnBrk="1" hangingPunct="1">
              <a:buFontTx/>
              <a:buNone/>
            </a:pPr>
            <a:endParaRPr lang="en-US" sz="1600" dirty="0"/>
          </a:p>
          <a:p>
            <a:pPr algn="ctr" eaLnBrk="1" hangingPunct="1">
              <a:buFontTx/>
              <a:buNone/>
            </a:pPr>
            <a:endParaRPr lang="en-US" sz="1600" b="1" dirty="0"/>
          </a:p>
          <a:p>
            <a:pPr eaLnBrk="1" hangingPunct="1"/>
            <a:endParaRPr lang="en-US" sz="1600" dirty="0"/>
          </a:p>
        </p:txBody>
      </p:sp>
      <p:sp>
        <p:nvSpPr>
          <p:cNvPr id="2" name="Slide Number Placeholder 1">
            <a:extLst>
              <a:ext uri="{FF2B5EF4-FFF2-40B4-BE49-F238E27FC236}">
                <a16:creationId xmlns:a16="http://schemas.microsoft.com/office/drawing/2014/main" id="{7C501549-D84E-4594-9719-53EEAE739787}"/>
              </a:ext>
            </a:extLst>
          </p:cNvPr>
          <p:cNvSpPr>
            <a:spLocks noGrp="1"/>
          </p:cNvSpPr>
          <p:nvPr>
            <p:ph type="sldNum" sz="quarter" idx="15"/>
          </p:nvPr>
        </p:nvSpPr>
        <p:spPr/>
        <p:txBody>
          <a:bodyPr/>
          <a:lstStyle/>
          <a:p>
            <a:fld id="{B6F15528-21DE-4FAA-801E-634DDDAF4B2B}" type="slidenum">
              <a:rPr lang="en-US" smtClean="0"/>
              <a:pPr/>
              <a:t>78</a:t>
            </a:fld>
            <a:endParaRPr lang="en-US"/>
          </a:p>
        </p:txBody>
      </p:sp>
      <p:sp>
        <p:nvSpPr>
          <p:cNvPr id="6" name="TextBox 5"/>
          <p:cNvSpPr txBox="1"/>
          <p:nvPr/>
        </p:nvSpPr>
        <p:spPr>
          <a:xfrm>
            <a:off x="6481844" y="5409690"/>
            <a:ext cx="3298260" cy="369332"/>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endParaRPr lang="en-IN" b="1" dirty="0">
              <a:solidFill>
                <a:srgbClr val="FF0000"/>
              </a:solidFill>
            </a:endParaRPr>
          </a:p>
        </p:txBody>
      </p:sp>
    </p:spTree>
    <p:extLst>
      <p:ext uri="{BB962C8B-B14F-4D97-AF65-F5344CB8AC3E}">
        <p14:creationId xmlns:p14="http://schemas.microsoft.com/office/powerpoint/2010/main" val="3958563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267">
                                            <p:txEl>
                                              <p:pRg st="5" end="5"/>
                                            </p:txEl>
                                          </p:spTgt>
                                        </p:tgtEl>
                                        <p:attrNameLst>
                                          <p:attrName>style.visibility</p:attrName>
                                        </p:attrNameLst>
                                      </p:cBhvr>
                                      <p:to>
                                        <p:strVal val="visible"/>
                                      </p:to>
                                    </p:set>
                                    <p:anim calcmode="lin" valueType="num">
                                      <p:cBhvr additive="base">
                                        <p:cTn id="3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67">
                                            <p:txEl>
                                              <p:pRg st="6" end="6"/>
                                            </p:txEl>
                                          </p:spTgt>
                                        </p:tgtEl>
                                        <p:attrNameLst>
                                          <p:attrName>style.visibility</p:attrName>
                                        </p:attrNameLst>
                                      </p:cBhvr>
                                      <p:to>
                                        <p:strVal val="visible"/>
                                      </p:to>
                                    </p:set>
                                    <p:anim calcmode="lin" valueType="num">
                                      <p:cBhvr additive="base">
                                        <p:cTn id="4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67">
                                            <p:txEl>
                                              <p:pRg st="7" end="7"/>
                                            </p:txEl>
                                          </p:spTgt>
                                        </p:tgtEl>
                                        <p:attrNameLst>
                                          <p:attrName>style.visibility</p:attrName>
                                        </p:attrNameLst>
                                      </p:cBhvr>
                                      <p:to>
                                        <p:strVal val="visible"/>
                                      </p:to>
                                    </p:set>
                                    <p:anim calcmode="lin" valueType="num">
                                      <p:cBhvr additive="base">
                                        <p:cTn id="4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67">
                                            <p:txEl>
                                              <p:pRg st="8" end="8"/>
                                            </p:txEl>
                                          </p:spTgt>
                                        </p:tgtEl>
                                        <p:attrNameLst>
                                          <p:attrName>style.visibility</p:attrName>
                                        </p:attrNameLst>
                                      </p:cBhvr>
                                      <p:to>
                                        <p:strVal val="visible"/>
                                      </p:to>
                                    </p:set>
                                    <p:anim calcmode="lin" valueType="num">
                                      <p:cBhvr additive="base">
                                        <p:cTn id="55" dur="5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2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267">
                                            <p:txEl>
                                              <p:pRg st="9" end="9"/>
                                            </p:txEl>
                                          </p:spTgt>
                                        </p:tgtEl>
                                        <p:attrNameLst>
                                          <p:attrName>style.visibility</p:attrName>
                                        </p:attrNameLst>
                                      </p:cBhvr>
                                      <p:to>
                                        <p:strVal val="visible"/>
                                      </p:to>
                                    </p:set>
                                    <p:anim calcmode="lin" valueType="num">
                                      <p:cBhvr additive="base">
                                        <p:cTn id="61" dur="5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26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267">
                                            <p:txEl>
                                              <p:pRg st="10" end="10"/>
                                            </p:txEl>
                                          </p:spTgt>
                                        </p:tgtEl>
                                        <p:attrNameLst>
                                          <p:attrName>style.visibility</p:attrName>
                                        </p:attrNameLst>
                                      </p:cBhvr>
                                      <p:to>
                                        <p:strVal val="visible"/>
                                      </p:to>
                                    </p:set>
                                    <p:anim calcmode="lin" valueType="num">
                                      <p:cBhvr additive="base">
                                        <p:cTn id="67" dur="5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26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1267">
                                            <p:txEl>
                                              <p:pRg st="11" end="11"/>
                                            </p:txEl>
                                          </p:spTgt>
                                        </p:tgtEl>
                                        <p:attrNameLst>
                                          <p:attrName>style.visibility</p:attrName>
                                        </p:attrNameLst>
                                      </p:cBhvr>
                                      <p:to>
                                        <p:strVal val="visible"/>
                                      </p:to>
                                    </p:set>
                                    <p:anim calcmode="lin" valueType="num">
                                      <p:cBhvr additive="base">
                                        <p:cTn id="73" dur="500" fill="hold"/>
                                        <p:tgtEl>
                                          <p:spTgt spid="11267">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26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3"/>
          <p:cNvSpPr>
            <a:spLocks noGrp="1"/>
          </p:cNvSpPr>
          <p:nvPr>
            <p:ph type="title"/>
          </p:nvPr>
        </p:nvSpPr>
        <p:spPr>
          <a:xfrm>
            <a:off x="609599" y="274638"/>
            <a:ext cx="10601739" cy="1143000"/>
          </a:xfrm>
        </p:spPr>
        <p:txBody>
          <a:bodyPr>
            <a:normAutofit/>
          </a:bodyPr>
          <a:lstStyle/>
          <a:p>
            <a:pPr>
              <a:defRPr/>
            </a:pPr>
            <a:r>
              <a:rPr lang="en-US" sz="3200" dirty="0">
                <a:latin typeface="+mn-lt"/>
              </a:rPr>
              <a:t>Constructing a box and whisker plot : Example 3</a:t>
            </a:r>
            <a:endParaRPr lang="en-IN" sz="3200" dirty="0">
              <a:latin typeface="+mn-lt"/>
            </a:endParaRPr>
          </a:p>
        </p:txBody>
      </p:sp>
      <p:sp>
        <p:nvSpPr>
          <p:cNvPr id="5123" name="Rectangle 3" descr="Rectangle: Click to edit Master text styles&#10;Second level&#10;Third level&#10;Fourth level&#10;Fifth level"/>
          <p:cNvSpPr>
            <a:spLocks noGrp="1" noChangeArrowheads="1"/>
          </p:cNvSpPr>
          <p:nvPr>
            <p:ph sz="quarter" idx="1"/>
          </p:nvPr>
        </p:nvSpPr>
        <p:spPr/>
        <p:txBody>
          <a:bodyPr/>
          <a:lstStyle/>
          <a:p>
            <a:pPr algn="ctr" eaLnBrk="1" hangingPunct="1">
              <a:buFont typeface="Wingdings" pitchFamily="2" charset="2"/>
              <a:buNone/>
            </a:pPr>
            <a:r>
              <a:rPr lang="en-US" dirty="0"/>
              <a:t> 2, 4, 5, 6, 7 ,8, 9, 11, 19, 20</a:t>
            </a:r>
          </a:p>
          <a:p>
            <a:pPr algn="ctr" eaLnBrk="1" hangingPunct="1">
              <a:buFont typeface="Wingdings" pitchFamily="2" charset="2"/>
              <a:buNone/>
            </a:pPr>
            <a:endParaRPr lang="en-US" dirty="0"/>
          </a:p>
          <a:p>
            <a:pPr lvl="1" eaLnBrk="1" hangingPunct="1"/>
            <a:r>
              <a:rPr lang="en-US" dirty="0"/>
              <a:t>Median = 7.5</a:t>
            </a:r>
          </a:p>
          <a:p>
            <a:pPr lvl="1" eaLnBrk="1" hangingPunct="1"/>
            <a:r>
              <a:rPr lang="en-US" dirty="0"/>
              <a:t>Lower Quartile = 5</a:t>
            </a:r>
          </a:p>
          <a:p>
            <a:pPr lvl="1" eaLnBrk="1" hangingPunct="1"/>
            <a:r>
              <a:rPr lang="en-US" dirty="0"/>
              <a:t>Upper Quartile = 11</a:t>
            </a:r>
          </a:p>
          <a:p>
            <a:pPr lvl="1" eaLnBrk="1" hangingPunct="1"/>
            <a:r>
              <a:rPr lang="en-US" dirty="0"/>
              <a:t>Upper Extreme = 20</a:t>
            </a:r>
          </a:p>
          <a:p>
            <a:pPr lvl="1" eaLnBrk="1" hangingPunct="1"/>
            <a:r>
              <a:rPr lang="en-US" dirty="0"/>
              <a:t>Lower Extreme = 2</a:t>
            </a:r>
          </a:p>
          <a:p>
            <a:pPr eaLnBrk="1" hangingPunct="1">
              <a:buFont typeface="Wingdings" pitchFamily="2" charset="2"/>
              <a:buNone/>
            </a:pPr>
            <a:endParaRPr lang="en-US" dirty="0"/>
          </a:p>
          <a:p>
            <a:pPr eaLnBrk="1" hangingPunct="1"/>
            <a:endParaRPr lang="en-US" dirty="0"/>
          </a:p>
          <a:p>
            <a:pPr eaLnBrk="1" hangingPunct="1">
              <a:buFont typeface="Wingdings" pitchFamily="2" charset="2"/>
              <a:buNone/>
            </a:pPr>
            <a:endParaRPr lang="en-US" dirty="0"/>
          </a:p>
        </p:txBody>
      </p:sp>
      <p:sp>
        <p:nvSpPr>
          <p:cNvPr id="2" name="Slide Number Placeholder 1">
            <a:extLst>
              <a:ext uri="{FF2B5EF4-FFF2-40B4-BE49-F238E27FC236}">
                <a16:creationId xmlns:a16="http://schemas.microsoft.com/office/drawing/2014/main" id="{5BB531C6-E7C7-408A-A681-366E24EAD74E}"/>
              </a:ext>
            </a:extLst>
          </p:cNvPr>
          <p:cNvSpPr>
            <a:spLocks noGrp="1"/>
          </p:cNvSpPr>
          <p:nvPr>
            <p:ph type="sldNum" sz="quarter" idx="15"/>
          </p:nvPr>
        </p:nvSpPr>
        <p:spPr/>
        <p:txBody>
          <a:bodyPr/>
          <a:lstStyle/>
          <a:p>
            <a:fld id="{B6F15528-21DE-4FAA-801E-634DDDAF4B2B}" type="slidenum">
              <a:rPr lang="en-US" smtClean="0"/>
              <a:pPr/>
              <a:t>79</a:t>
            </a:fld>
            <a:endParaRPr lang="en-US"/>
          </a:p>
        </p:txBody>
      </p:sp>
      <p:sp>
        <p:nvSpPr>
          <p:cNvPr id="4" name="TextBox 3"/>
          <p:cNvSpPr txBox="1"/>
          <p:nvPr/>
        </p:nvSpPr>
        <p:spPr>
          <a:xfrm>
            <a:off x="6998677" y="4919246"/>
            <a:ext cx="3894609"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3054158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wipe(left)">
                                      <p:cBhvr>
                                        <p:cTn id="7" dur="500"/>
                                        <p:tgtEl>
                                          <p:spTgt spid="51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23">
                                            <p:txEl>
                                              <p:pRg st="2" end="2"/>
                                            </p:txEl>
                                          </p:spTgt>
                                        </p:tgtEl>
                                        <p:attrNameLst>
                                          <p:attrName>style.visibility</p:attrName>
                                        </p:attrNameLst>
                                      </p:cBhvr>
                                      <p:to>
                                        <p:strVal val="visible"/>
                                      </p:to>
                                    </p:set>
                                    <p:animEffect transition="in" filter="wipe(left)">
                                      <p:cBhvr>
                                        <p:cTn id="10" dur="500"/>
                                        <p:tgtEl>
                                          <p:spTgt spid="512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animEffect transition="in" filter="wipe(left)">
                                      <p:cBhvr>
                                        <p:cTn id="13" dur="500"/>
                                        <p:tgtEl>
                                          <p:spTgt spid="512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23">
                                            <p:txEl>
                                              <p:pRg st="4" end="4"/>
                                            </p:txEl>
                                          </p:spTgt>
                                        </p:tgtEl>
                                        <p:attrNameLst>
                                          <p:attrName>style.visibility</p:attrName>
                                        </p:attrNameLst>
                                      </p:cBhvr>
                                      <p:to>
                                        <p:strVal val="visible"/>
                                      </p:to>
                                    </p:set>
                                    <p:animEffect transition="in" filter="wipe(left)">
                                      <p:cBhvr>
                                        <p:cTn id="16" dur="500"/>
                                        <p:tgtEl>
                                          <p:spTgt spid="5123">
                                            <p:txEl>
                                              <p:pRg st="4" end="4"/>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123">
                                            <p:txEl>
                                              <p:pRg st="5" end="5"/>
                                            </p:txEl>
                                          </p:spTgt>
                                        </p:tgtEl>
                                        <p:attrNameLst>
                                          <p:attrName>style.visibility</p:attrName>
                                        </p:attrNameLst>
                                      </p:cBhvr>
                                      <p:to>
                                        <p:strVal val="visible"/>
                                      </p:to>
                                    </p:set>
                                    <p:animEffect transition="in" filter="wipe(left)">
                                      <p:cBhvr>
                                        <p:cTn id="19" dur="500"/>
                                        <p:tgtEl>
                                          <p:spTgt spid="5123">
                                            <p:txEl>
                                              <p:pRg st="5" end="5"/>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123">
                                            <p:txEl>
                                              <p:pRg st="6" end="6"/>
                                            </p:txEl>
                                          </p:spTgt>
                                        </p:tgtEl>
                                        <p:attrNameLst>
                                          <p:attrName>style.visibility</p:attrName>
                                        </p:attrNameLst>
                                      </p:cBhvr>
                                      <p:to>
                                        <p:strVal val="visible"/>
                                      </p:to>
                                    </p:set>
                                    <p:animEffect transition="in" filter="wipe(left)">
                                      <p:cBhvr>
                                        <p:cTn id="22"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sz="quarter"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a:t>
            </a:r>
            <a:r>
              <a:rPr lang="en-US" altLang="en-US" b="1" dirty="0"/>
              <a:t>Dimensionality</a:t>
            </a:r>
          </a:p>
          <a:p>
            <a:pPr marL="800100" lvl="1" indent="-342900">
              <a:lnSpc>
                <a:spcPct val="115000"/>
              </a:lnSpc>
            </a:pPr>
            <a:r>
              <a:rPr lang="en-US" altLang="en-US" dirty="0"/>
              <a:t>Curse of dimensionality</a:t>
            </a:r>
          </a:p>
          <a:p>
            <a:pPr marL="285750" indent="-285750">
              <a:lnSpc>
                <a:spcPct val="115000"/>
              </a:lnSpc>
            </a:pPr>
            <a:r>
              <a:rPr lang="en-US" altLang="en-US" dirty="0"/>
              <a:t> </a:t>
            </a:r>
            <a:r>
              <a:rPr lang="en-US" altLang="en-US" b="1" dirty="0"/>
              <a:t>Sparsity</a:t>
            </a:r>
          </a:p>
          <a:p>
            <a:pPr marL="800100" lvl="1" indent="-342900">
              <a:lnSpc>
                <a:spcPct val="115000"/>
              </a:lnSpc>
            </a:pPr>
            <a:r>
              <a:rPr lang="en-US" altLang="en-US" dirty="0"/>
              <a:t>Only presence counts</a:t>
            </a:r>
          </a:p>
          <a:p>
            <a:pPr marL="285750" indent="-285750">
              <a:lnSpc>
                <a:spcPct val="115000"/>
              </a:lnSpc>
            </a:pPr>
            <a:r>
              <a:rPr lang="en-US" altLang="en-US" dirty="0"/>
              <a:t> </a:t>
            </a:r>
            <a:r>
              <a:rPr lang="en-US" altLang="en-US" b="1" dirty="0"/>
              <a:t>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a:t>
            </a:r>
            <a:r>
              <a:rPr lang="en-US" altLang="en-US" b="1" dirty="0"/>
              <a:t>Distribution</a:t>
            </a:r>
          </a:p>
          <a:p>
            <a:pPr marL="800100" lvl="1" indent="-342900">
              <a:lnSpc>
                <a:spcPct val="115000"/>
              </a:lnSpc>
            </a:pPr>
            <a:r>
              <a:rPr lang="en-US" altLang="en-US" dirty="0"/>
              <a:t>Centrality and dispersion</a:t>
            </a:r>
          </a:p>
        </p:txBody>
      </p:sp>
      <p:sp>
        <p:nvSpPr>
          <p:cNvPr id="2" name="Slide Number Placeholder 1">
            <a:extLst>
              <a:ext uri="{FF2B5EF4-FFF2-40B4-BE49-F238E27FC236}">
                <a16:creationId xmlns:a16="http://schemas.microsoft.com/office/drawing/2014/main" id="{D99739C9-E132-4A1E-9B79-44A541226B7C}"/>
              </a:ext>
            </a:extLst>
          </p:cNvPr>
          <p:cNvSpPr>
            <a:spLocks noGrp="1"/>
          </p:cNvSpPr>
          <p:nvPr>
            <p:ph type="sldNum" sz="quarter" idx="15"/>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931783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887653" y="80125"/>
            <a:ext cx="9347200" cy="838200"/>
          </a:xfrm>
        </p:spPr>
        <p:txBody>
          <a:bodyPr>
            <a:noAutofit/>
          </a:bodyPr>
          <a:lstStyle/>
          <a:p>
            <a:pPr eaLnBrk="1" hangingPunct="1">
              <a:defRPr/>
            </a:pPr>
            <a:r>
              <a:rPr lang="en-US" altLang="en-US" sz="3200" dirty="0">
                <a:latin typeface="+mn-lt"/>
              </a:rPr>
              <a:t>Interpreting the Box Plot:</a:t>
            </a:r>
            <a:endParaRPr lang="en-US" altLang="en-US" sz="3200" dirty="0">
              <a:solidFill>
                <a:schemeClr val="accent2"/>
              </a:solidFill>
            </a:endParaRPr>
          </a:p>
        </p:txBody>
      </p:sp>
      <p:sp>
        <p:nvSpPr>
          <p:cNvPr id="2" name="Slide Number Placeholder 1">
            <a:extLst>
              <a:ext uri="{FF2B5EF4-FFF2-40B4-BE49-F238E27FC236}">
                <a16:creationId xmlns:a16="http://schemas.microsoft.com/office/drawing/2014/main" id="{FB6F2FAA-13B5-4B01-9953-30AF7CF58B47}"/>
              </a:ext>
            </a:extLst>
          </p:cNvPr>
          <p:cNvSpPr>
            <a:spLocks noGrp="1"/>
          </p:cNvSpPr>
          <p:nvPr>
            <p:ph type="sldNum" sz="quarter" idx="15"/>
          </p:nvPr>
        </p:nvSpPr>
        <p:spPr/>
        <p:txBody>
          <a:bodyPr/>
          <a:lstStyle/>
          <a:p>
            <a:fld id="{B6F15528-21DE-4FAA-801E-634DDDAF4B2B}" type="slidenum">
              <a:rPr lang="en-US" smtClean="0"/>
              <a:pPr/>
              <a:t>80</a:t>
            </a:fld>
            <a:endParaRPr lang="en-US"/>
          </a:p>
        </p:txBody>
      </p:sp>
      <p:pic>
        <p:nvPicPr>
          <p:cNvPr id="63490" name="Picture 2" descr="boxshapes"/>
          <p:cNvPicPr>
            <a:picLocks noChangeAspect="1" noChangeArrowheads="1"/>
          </p:cNvPicPr>
          <p:nvPr/>
        </p:nvPicPr>
        <p:blipFill rotWithShape="1">
          <a:blip r:embed="rId3">
            <a:extLst>
              <a:ext uri="{28A0092B-C50C-407E-A947-70E740481C1C}">
                <a14:useLocalDpi xmlns:a14="http://schemas.microsoft.com/office/drawing/2010/main" val="0"/>
              </a:ext>
            </a:extLst>
          </a:blip>
          <a:srcRect l="-1" t="12727" r="231"/>
          <a:stretch/>
        </p:blipFill>
        <p:spPr bwMode="auto">
          <a:xfrm>
            <a:off x="1776865" y="1371601"/>
            <a:ext cx="8357735" cy="498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16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blinds(vertical)">
                                      <p:cBhvr>
                                        <p:cTn id="7" dur="500"/>
                                        <p:tgtEl>
                                          <p:spTgt spid="8601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51791" y="210971"/>
            <a:ext cx="10261358" cy="838200"/>
          </a:xfrm>
        </p:spPr>
        <p:txBody>
          <a:bodyPr>
            <a:noAutofit/>
          </a:bodyPr>
          <a:lstStyle/>
          <a:p>
            <a:pPr eaLnBrk="1" hangingPunct="1">
              <a:defRPr/>
            </a:pPr>
            <a:r>
              <a:rPr lang="en-US" altLang="en-US" sz="3200" dirty="0">
                <a:latin typeface="+mn-lt"/>
              </a:rPr>
              <a:t>Interpreting the Box Plot:</a:t>
            </a:r>
            <a:endParaRPr lang="en-US" altLang="en-US" sz="3200" dirty="0">
              <a:solidFill>
                <a:schemeClr val="accent2"/>
              </a:solidFill>
            </a:endParaRPr>
          </a:p>
        </p:txBody>
      </p:sp>
      <p:sp>
        <p:nvSpPr>
          <p:cNvPr id="3" name="Slide Number Placeholder 2">
            <a:extLst>
              <a:ext uri="{FF2B5EF4-FFF2-40B4-BE49-F238E27FC236}">
                <a16:creationId xmlns:a16="http://schemas.microsoft.com/office/drawing/2014/main" id="{1BA44CD2-33EC-421C-A571-D1236162FF55}"/>
              </a:ext>
            </a:extLst>
          </p:cNvPr>
          <p:cNvSpPr>
            <a:spLocks noGrp="1"/>
          </p:cNvSpPr>
          <p:nvPr>
            <p:ph type="sldNum" sz="quarter" idx="15"/>
          </p:nvPr>
        </p:nvSpPr>
        <p:spPr/>
        <p:txBody>
          <a:bodyPr/>
          <a:lstStyle/>
          <a:p>
            <a:fld id="{B6F15528-21DE-4FAA-801E-634DDDAF4B2B}" type="slidenum">
              <a:rPr lang="en-US" smtClean="0"/>
              <a:pPr/>
              <a:t>81</a:t>
            </a:fld>
            <a:endParaRPr lang="en-US"/>
          </a:p>
        </p:txBody>
      </p:sp>
      <p:sp>
        <p:nvSpPr>
          <p:cNvPr id="2" name="Rectangle 1"/>
          <p:cNvSpPr/>
          <p:nvPr/>
        </p:nvSpPr>
        <p:spPr>
          <a:xfrm>
            <a:off x="740229" y="1284514"/>
            <a:ext cx="10646227" cy="4524315"/>
          </a:xfrm>
          <a:prstGeom prst="rect">
            <a:avLst/>
          </a:prstGeom>
        </p:spPr>
        <p:txBody>
          <a:bodyPr wrap="square">
            <a:spAutoFit/>
          </a:bodyPr>
          <a:lstStyle/>
          <a:p>
            <a:r>
              <a:rPr lang="en-US" sz="2400" b="1" dirty="0">
                <a:solidFill>
                  <a:srgbClr val="FF0000"/>
                </a:solidFill>
              </a:rPr>
              <a:t>Symmetric</a:t>
            </a:r>
            <a:r>
              <a:rPr lang="en-US" sz="2400" dirty="0"/>
              <a:t>: If a box and whisker plot is symmetric, the </a:t>
            </a:r>
            <a:r>
              <a:rPr lang="en-US" sz="2400" b="1" dirty="0">
                <a:solidFill>
                  <a:srgbClr val="FF0000"/>
                </a:solidFill>
              </a:rPr>
              <a:t>median is equidistant from the minimum and the maximum.</a:t>
            </a:r>
            <a:br>
              <a:rPr lang="en-US" sz="2400" dirty="0"/>
            </a:br>
            <a:br>
              <a:rPr lang="en-US" sz="2400" dirty="0"/>
            </a:br>
            <a:endParaRPr lang="en-US" sz="2400" dirty="0"/>
          </a:p>
          <a:p>
            <a:r>
              <a:rPr lang="en-US" sz="2400" b="1" dirty="0">
                <a:solidFill>
                  <a:srgbClr val="FF0000"/>
                </a:solidFill>
              </a:rPr>
              <a:t>Negatively Skewed</a:t>
            </a:r>
            <a:r>
              <a:rPr lang="en-US" sz="2400" dirty="0"/>
              <a:t>: If a box and whisker plot is negatively skewed, the distance from the </a:t>
            </a:r>
            <a:r>
              <a:rPr lang="en-US" sz="2400" b="1" dirty="0">
                <a:solidFill>
                  <a:srgbClr val="FF0000"/>
                </a:solidFill>
              </a:rPr>
              <a:t>median to the minimum is greater than the distance from the median to the maximum.</a:t>
            </a:r>
            <a:br>
              <a:rPr lang="en-US" sz="2400" b="1" dirty="0">
                <a:solidFill>
                  <a:srgbClr val="FF0000"/>
                </a:solidFill>
              </a:rPr>
            </a:br>
            <a:br>
              <a:rPr lang="en-US" sz="2400" dirty="0"/>
            </a:br>
            <a:endParaRPr lang="en-US" sz="2400" dirty="0"/>
          </a:p>
          <a:p>
            <a:r>
              <a:rPr lang="en-US" sz="2400" b="1" dirty="0">
                <a:solidFill>
                  <a:srgbClr val="FF0000"/>
                </a:solidFill>
              </a:rPr>
              <a:t>Positively Skewed</a:t>
            </a:r>
            <a:r>
              <a:rPr lang="en-US" sz="2400" dirty="0"/>
              <a:t>: If a box and whisker plot is positively skewed, the distance from the </a:t>
            </a:r>
            <a:r>
              <a:rPr lang="en-US" sz="2400" dirty="0">
                <a:solidFill>
                  <a:srgbClr val="FF0000"/>
                </a:solidFill>
              </a:rPr>
              <a:t>median to the maximum is greater than the distance from the median to the minimum. </a:t>
            </a:r>
          </a:p>
        </p:txBody>
      </p:sp>
    </p:spTree>
    <p:extLst>
      <p:ext uri="{BB962C8B-B14F-4D97-AF65-F5344CB8AC3E}">
        <p14:creationId xmlns:p14="http://schemas.microsoft.com/office/powerpoint/2010/main" val="2527545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blinds(vertical)">
                                      <p:cBhvr>
                                        <p:cTn id="7" dur="500"/>
                                        <p:tgtEl>
                                          <p:spTgt spid="8601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57808" y="251790"/>
            <a:ext cx="11396870" cy="927893"/>
          </a:xfrm>
        </p:spPr>
        <p:txBody>
          <a:bodyPr>
            <a:noAutofit/>
          </a:bodyPr>
          <a:lstStyle/>
          <a:p>
            <a:pPr algn="ctr" eaLnBrk="1" hangingPunct="1">
              <a:defRPr/>
            </a:pPr>
            <a:r>
              <a:rPr lang="en-US" altLang="en-US" sz="3200" dirty="0">
                <a:latin typeface="+mn-lt"/>
              </a:rPr>
              <a:t>You </a:t>
            </a:r>
            <a:r>
              <a:rPr lang="en-US" altLang="en-US" sz="3600" dirty="0">
                <a:latin typeface="+mn-lt"/>
              </a:rPr>
              <a:t>should</a:t>
            </a:r>
            <a:r>
              <a:rPr lang="en-US" altLang="en-US" sz="3200" dirty="0">
                <a:latin typeface="+mn-lt"/>
              </a:rPr>
              <a:t> include the following in your interpretation:</a:t>
            </a:r>
          </a:p>
        </p:txBody>
      </p:sp>
      <p:sp>
        <p:nvSpPr>
          <p:cNvPr id="87043" name="Rectangle 3"/>
          <p:cNvSpPr>
            <a:spLocks noGrp="1" noChangeArrowheads="1"/>
          </p:cNvSpPr>
          <p:nvPr>
            <p:ph sz="quarter" idx="1"/>
          </p:nvPr>
        </p:nvSpPr>
        <p:spPr>
          <a:xfrm>
            <a:off x="540513" y="1621971"/>
            <a:ext cx="10578062" cy="4191000"/>
          </a:xfrm>
        </p:spPr>
        <p:txBody>
          <a:bodyPr/>
          <a:lstStyle/>
          <a:p>
            <a:pPr eaLnBrk="1" hangingPunct="1">
              <a:lnSpc>
                <a:spcPct val="90000"/>
              </a:lnSpc>
            </a:pPr>
            <a:r>
              <a:rPr lang="en-US" altLang="en-US" sz="2800" b="1" dirty="0">
                <a:solidFill>
                  <a:srgbClr val="CC0099"/>
                </a:solidFill>
              </a:rPr>
              <a:t>Range</a:t>
            </a:r>
            <a:r>
              <a:rPr lang="en-US" altLang="en-US" sz="2800" dirty="0"/>
              <a:t> or spread of the data and what it means to your graph</a:t>
            </a:r>
          </a:p>
          <a:p>
            <a:pPr eaLnBrk="1" hangingPunct="1">
              <a:lnSpc>
                <a:spcPct val="90000"/>
              </a:lnSpc>
            </a:pPr>
            <a:r>
              <a:rPr lang="en-US" altLang="en-US" sz="2800" b="1" dirty="0">
                <a:solidFill>
                  <a:srgbClr val="CC0099"/>
                </a:solidFill>
              </a:rPr>
              <a:t>Quartiles</a:t>
            </a:r>
            <a:r>
              <a:rPr lang="en-US" altLang="en-US" sz="2800" dirty="0"/>
              <a:t>—compare them.  What are they telling you about the data?</a:t>
            </a:r>
          </a:p>
          <a:p>
            <a:pPr eaLnBrk="1" hangingPunct="1">
              <a:lnSpc>
                <a:spcPct val="90000"/>
              </a:lnSpc>
            </a:pPr>
            <a:r>
              <a:rPr lang="en-US" altLang="en-US" sz="2800" b="1" dirty="0">
                <a:solidFill>
                  <a:srgbClr val="CC0099"/>
                </a:solidFill>
              </a:rPr>
              <a:t>Median</a:t>
            </a:r>
            <a:r>
              <a:rPr lang="en-US" altLang="en-US" sz="2800" dirty="0"/>
              <a:t>- this is an important part of the graph, and should be an important part of the interpretation.</a:t>
            </a:r>
          </a:p>
          <a:p>
            <a:pPr eaLnBrk="1" hangingPunct="1">
              <a:lnSpc>
                <a:spcPct val="90000"/>
              </a:lnSpc>
            </a:pPr>
            <a:r>
              <a:rPr lang="en-US" altLang="en-US" sz="2800" b="1" dirty="0">
                <a:solidFill>
                  <a:srgbClr val="CC0099"/>
                </a:solidFill>
              </a:rPr>
              <a:t>Percentages</a:t>
            </a:r>
            <a:r>
              <a:rPr lang="en-US" altLang="en-US" sz="2800" dirty="0"/>
              <a:t> should be used to interpret the data, where relevant.</a:t>
            </a:r>
          </a:p>
        </p:txBody>
      </p:sp>
      <p:sp>
        <p:nvSpPr>
          <p:cNvPr id="2" name="Slide Number Placeholder 1">
            <a:extLst>
              <a:ext uri="{FF2B5EF4-FFF2-40B4-BE49-F238E27FC236}">
                <a16:creationId xmlns:a16="http://schemas.microsoft.com/office/drawing/2014/main" id="{0CD50433-89E7-4E91-8C7A-929EEEC3B150}"/>
              </a:ext>
            </a:extLst>
          </p:cNvPr>
          <p:cNvSpPr>
            <a:spLocks noGrp="1"/>
          </p:cNvSpPr>
          <p:nvPr>
            <p:ph type="sldNum" sz="quarter" idx="15"/>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572384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1000" fill="hold"/>
                                        <p:tgtEl>
                                          <p:spTgt spid="87042"/>
                                        </p:tgtEl>
                                        <p:attrNameLst>
                                          <p:attrName>ppt_w</p:attrName>
                                        </p:attrNameLst>
                                      </p:cBhvr>
                                      <p:tavLst>
                                        <p:tav tm="0">
                                          <p:val>
                                            <p:fltVal val="0"/>
                                          </p:val>
                                        </p:tav>
                                        <p:tav tm="100000">
                                          <p:val>
                                            <p:strVal val="#ppt_w"/>
                                          </p:val>
                                        </p:tav>
                                      </p:tavLst>
                                    </p:anim>
                                    <p:anim calcmode="lin" valueType="num">
                                      <p:cBhvr>
                                        <p:cTn id="8" dur="1000" fill="hold"/>
                                        <p:tgtEl>
                                          <p:spTgt spid="87042"/>
                                        </p:tgtEl>
                                        <p:attrNameLst>
                                          <p:attrName>ppt_h</p:attrName>
                                        </p:attrNameLst>
                                      </p:cBhvr>
                                      <p:tavLst>
                                        <p:tav tm="0">
                                          <p:val>
                                            <p:fltVal val="0"/>
                                          </p:val>
                                        </p:tav>
                                        <p:tav tm="100000">
                                          <p:val>
                                            <p:strVal val="#ppt_h"/>
                                          </p:val>
                                        </p:tav>
                                      </p:tavLst>
                                    </p:anim>
                                    <p:anim calcmode="lin" valueType="num">
                                      <p:cBhvr>
                                        <p:cTn id="9" dur="1000" fill="hold"/>
                                        <p:tgtEl>
                                          <p:spTgt spid="8704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704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ricochet.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7043">
                                            <p:txEl>
                                              <p:pRg st="0" end="0"/>
                                            </p:txEl>
                                          </p:spTgt>
                                        </p:tgtEl>
                                        <p:attrNameLst>
                                          <p:attrName>style.visibility</p:attrName>
                                        </p:attrNameLst>
                                      </p:cBhvr>
                                      <p:to>
                                        <p:strVal val="visible"/>
                                      </p:to>
                                    </p:set>
                                    <p:animEffect transition="in" filter="dissolve">
                                      <p:cBhvr>
                                        <p:cTn id="15" dur="500"/>
                                        <p:tgtEl>
                                          <p:spTgt spid="87043">
                                            <p:txEl>
                                              <p:pRg st="0" end="0"/>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3" name="glass.wav"/>
                                        </p:tgtEl>
                                      </p:cMediaNode>
                                    </p:audio>
                                  </p:sub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7043">
                                            <p:txEl>
                                              <p:pRg st="1" end="1"/>
                                            </p:txEl>
                                          </p:spTgt>
                                        </p:tgtEl>
                                        <p:attrNameLst>
                                          <p:attrName>style.visibility</p:attrName>
                                        </p:attrNameLst>
                                      </p:cBhvr>
                                      <p:to>
                                        <p:strVal val="visible"/>
                                      </p:to>
                                    </p:set>
                                    <p:animEffect transition="in" filter="dissolve">
                                      <p:cBhvr>
                                        <p:cTn id="20" dur="500"/>
                                        <p:tgtEl>
                                          <p:spTgt spid="87043">
                                            <p:txEl>
                                              <p:pRg st="1" end="1"/>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3" name="glass.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7043">
                                            <p:txEl>
                                              <p:pRg st="2" end="2"/>
                                            </p:txEl>
                                          </p:spTgt>
                                        </p:tgtEl>
                                        <p:attrNameLst>
                                          <p:attrName>style.visibility</p:attrName>
                                        </p:attrNameLst>
                                      </p:cBhvr>
                                      <p:to>
                                        <p:strVal val="visible"/>
                                      </p:to>
                                    </p:set>
                                    <p:animEffect transition="in" filter="dissolve">
                                      <p:cBhvr>
                                        <p:cTn id="25" dur="500"/>
                                        <p:tgtEl>
                                          <p:spTgt spid="87043">
                                            <p:txEl>
                                              <p:pRg st="2" end="2"/>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3" name="glass.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7043">
                                            <p:txEl>
                                              <p:pRg st="3" end="3"/>
                                            </p:txEl>
                                          </p:spTgt>
                                        </p:tgtEl>
                                        <p:attrNameLst>
                                          <p:attrName>style.visibility</p:attrName>
                                        </p:attrNameLst>
                                      </p:cBhvr>
                                      <p:to>
                                        <p:strVal val="visible"/>
                                      </p:to>
                                    </p:set>
                                    <p:animEffect transition="in" filter="dissolve">
                                      <p:cBhvr>
                                        <p:cTn id="30" dur="500"/>
                                        <p:tgtEl>
                                          <p:spTgt spid="87043">
                                            <p:txEl>
                                              <p:pRg st="3" end="3"/>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3"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91548" y="229704"/>
            <a:ext cx="9956800" cy="573501"/>
          </a:xfrm>
        </p:spPr>
        <p:txBody>
          <a:bodyPr/>
          <a:lstStyle/>
          <a:p>
            <a:pPr eaLnBrk="1" hangingPunct="1"/>
            <a:r>
              <a:rPr lang="en-US" dirty="0"/>
              <a:t>Analyzing The Graph</a:t>
            </a:r>
          </a:p>
        </p:txBody>
      </p:sp>
      <p:pic>
        <p:nvPicPr>
          <p:cNvPr id="2662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3621333" y="3332064"/>
            <a:ext cx="3933333" cy="1409897"/>
          </a:xfrm>
          <a:noFill/>
        </p:spPr>
      </p:pic>
      <p:sp>
        <p:nvSpPr>
          <p:cNvPr id="2" name="Slide Number Placeholder 1">
            <a:extLst>
              <a:ext uri="{FF2B5EF4-FFF2-40B4-BE49-F238E27FC236}">
                <a16:creationId xmlns:a16="http://schemas.microsoft.com/office/drawing/2014/main" id="{322DF09E-0520-4659-9BFE-46BA15B248AE}"/>
              </a:ext>
            </a:extLst>
          </p:cNvPr>
          <p:cNvSpPr>
            <a:spLocks noGrp="1"/>
          </p:cNvSpPr>
          <p:nvPr>
            <p:ph type="sldNum" sz="quarter" idx="15"/>
          </p:nvPr>
        </p:nvSpPr>
        <p:spPr/>
        <p:txBody>
          <a:bodyPr/>
          <a:lstStyle/>
          <a:p>
            <a:fld id="{B6F15528-21DE-4FAA-801E-634DDDAF4B2B}" type="slidenum">
              <a:rPr lang="en-US" smtClean="0"/>
              <a:pPr/>
              <a:t>83</a:t>
            </a:fld>
            <a:endParaRPr lang="en-US"/>
          </a:p>
        </p:txBody>
      </p:sp>
      <p:sp>
        <p:nvSpPr>
          <p:cNvPr id="26627" name="Rectangle 3"/>
          <p:cNvSpPr>
            <a:spLocks noGrp="1" noChangeArrowheads="1"/>
          </p:cNvSpPr>
          <p:nvPr>
            <p:ph type="body" idx="4294967295"/>
          </p:nvPr>
        </p:nvSpPr>
        <p:spPr>
          <a:xfrm>
            <a:off x="0" y="1219200"/>
            <a:ext cx="10731500" cy="5384800"/>
          </a:xfrm>
        </p:spPr>
        <p:txBody>
          <a:bodyPr/>
          <a:lstStyle/>
          <a:p>
            <a:pPr eaLnBrk="1" hangingPunct="1"/>
            <a:r>
              <a:rPr lang="en-US" dirty="0"/>
              <a:t>The data values found inside the box represent the middle half ( 50%) of the data.</a:t>
            </a:r>
          </a:p>
          <a:p>
            <a:pPr eaLnBrk="1" hangingPunct="1"/>
            <a:r>
              <a:rPr lang="en-US" dirty="0"/>
              <a:t>The line segment inside the box represents the median</a:t>
            </a:r>
          </a:p>
          <a:p>
            <a:pPr eaLnBrk="1" hangingPunct="1"/>
            <a:endParaRPr lang="en-US" sz="2000" dirty="0"/>
          </a:p>
          <a:p>
            <a:pPr eaLnBrk="1" hangingPunct="1"/>
            <a:endParaRPr lang="en-US" sz="2000" dirty="0"/>
          </a:p>
        </p:txBody>
      </p:sp>
    </p:spTree>
    <p:extLst>
      <p:ext uri="{BB962C8B-B14F-4D97-AF65-F5344CB8AC3E}">
        <p14:creationId xmlns:p14="http://schemas.microsoft.com/office/powerpoint/2010/main" val="4232146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599" y="274638"/>
            <a:ext cx="10919792" cy="944562"/>
          </a:xfrm>
        </p:spPr>
        <p:txBody>
          <a:bodyPr>
            <a:normAutofit fontScale="90000"/>
          </a:bodyPr>
          <a:lstStyle/>
          <a:p>
            <a:pPr eaLnBrk="1" hangingPunct="1"/>
            <a:r>
              <a:rPr lang="en-US" sz="3600" dirty="0"/>
              <a:t>Compute  5 Number Summary and outlier detection</a:t>
            </a:r>
          </a:p>
        </p:txBody>
      </p:sp>
      <p:sp>
        <p:nvSpPr>
          <p:cNvPr id="26627" name="Rectangle 3"/>
          <p:cNvSpPr>
            <a:spLocks noGrp="1" noChangeArrowheads="1"/>
          </p:cNvSpPr>
          <p:nvPr>
            <p:ph sz="quarter" idx="1"/>
          </p:nvPr>
        </p:nvSpPr>
        <p:spPr/>
        <p:txBody>
          <a:bodyPr>
            <a:noAutofit/>
          </a:bodyPr>
          <a:lstStyle/>
          <a:p>
            <a:pPr>
              <a:buNone/>
            </a:pPr>
            <a:r>
              <a:rPr lang="en-US" sz="2000" dirty="0"/>
              <a:t>Data:    3, 7, 11, 11, 15, 21, 23, 39, 41, 45, 50, 61, 87, 99, 220</a:t>
            </a:r>
          </a:p>
          <a:p>
            <a:pPr eaLnBrk="1" hangingPunct="1"/>
            <a:r>
              <a:rPr lang="en-US" sz="2000" b="1" dirty="0"/>
              <a:t>Median - 39</a:t>
            </a:r>
          </a:p>
          <a:p>
            <a:pPr eaLnBrk="1" hangingPunct="1"/>
            <a:r>
              <a:rPr lang="en-US" sz="2000" b="1" dirty="0"/>
              <a:t>Lower Quartile - 11 </a:t>
            </a:r>
          </a:p>
          <a:p>
            <a:pPr eaLnBrk="1" hangingPunct="1"/>
            <a:r>
              <a:rPr lang="en-US" sz="2000" b="1" dirty="0"/>
              <a:t>Upper Quartile - 61</a:t>
            </a:r>
          </a:p>
          <a:p>
            <a:pPr eaLnBrk="1" hangingPunct="1"/>
            <a:r>
              <a:rPr lang="en-US" sz="2000" b="1" dirty="0"/>
              <a:t>Max - 220</a:t>
            </a:r>
          </a:p>
          <a:p>
            <a:pPr eaLnBrk="1" hangingPunct="1"/>
            <a:r>
              <a:rPr lang="en-US" sz="2000" b="1" dirty="0"/>
              <a:t>Min – 3</a:t>
            </a:r>
          </a:p>
          <a:p>
            <a:pPr lvl="1"/>
            <a:r>
              <a:rPr lang="en-US" sz="2000" b="1" dirty="0"/>
              <a:t>Lower end of data possible = Q1- (1.5 * IQR) = 11 – ( 1.5 * 50) = -64</a:t>
            </a:r>
          </a:p>
          <a:p>
            <a:pPr lvl="1"/>
            <a:r>
              <a:rPr lang="en-US" sz="2000" b="1" dirty="0"/>
              <a:t>Upper end of data possible = Q3 + (1.5 * IQR) = 61 + (1.5 * 50) = 136</a:t>
            </a:r>
          </a:p>
          <a:p>
            <a:r>
              <a:rPr lang="en-US" sz="2000" b="1" dirty="0"/>
              <a:t>Outlier is the data value 220</a:t>
            </a:r>
          </a:p>
        </p:txBody>
      </p:sp>
      <p:sp>
        <p:nvSpPr>
          <p:cNvPr id="2" name="Slide Number Placeholder 1">
            <a:extLst>
              <a:ext uri="{FF2B5EF4-FFF2-40B4-BE49-F238E27FC236}">
                <a16:creationId xmlns:a16="http://schemas.microsoft.com/office/drawing/2014/main" id="{4E256E84-6746-4315-985E-44E9D4972FB0}"/>
              </a:ext>
            </a:extLst>
          </p:cNvPr>
          <p:cNvSpPr>
            <a:spLocks noGrp="1"/>
          </p:cNvSpPr>
          <p:nvPr>
            <p:ph type="sldNum" sz="quarter" idx="15"/>
          </p:nvPr>
        </p:nvSpPr>
        <p:spPr/>
        <p:txBody>
          <a:bodyPr/>
          <a:lstStyle/>
          <a:p>
            <a:fld id="{B6F15528-21DE-4FAA-801E-634DDDAF4B2B}" type="slidenum">
              <a:rPr lang="en-US" smtClean="0"/>
              <a:pPr/>
              <a:t>84</a:t>
            </a:fld>
            <a:endParaRPr lang="en-US"/>
          </a:p>
        </p:txBody>
      </p:sp>
      <p:sp>
        <p:nvSpPr>
          <p:cNvPr id="4" name="TextBox 3"/>
          <p:cNvSpPr txBox="1"/>
          <p:nvPr/>
        </p:nvSpPr>
        <p:spPr>
          <a:xfrm>
            <a:off x="7524262" y="4919246"/>
            <a:ext cx="3581060"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14084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 calcmode="lin" valueType="num">
                                      <p:cBhvr additive="base">
                                        <p:cTn id="7"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7">
                                            <p:txEl>
                                              <p:pRg st="0" end="0"/>
                                            </p:txEl>
                                          </p:spTgt>
                                        </p:tgtEl>
                                        <p:attrNameLst>
                                          <p:attrName>style.visibility</p:attrName>
                                        </p:attrNameLst>
                                      </p:cBhvr>
                                      <p:to>
                                        <p:strVal val="visible"/>
                                      </p:to>
                                    </p:set>
                                    <p:anim calcmode="lin" valueType="num">
                                      <p:cBhvr additive="base">
                                        <p:cTn id="13"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 calcmode="lin" valueType="num">
                                      <p:cBhvr additive="base">
                                        <p:cTn id="17"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6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627">
                                            <p:txEl>
                                              <p:pRg st="3" end="3"/>
                                            </p:txEl>
                                          </p:spTgt>
                                        </p:tgtEl>
                                        <p:attrNameLst>
                                          <p:attrName>style.visibility</p:attrName>
                                        </p:attrNameLst>
                                      </p:cBhvr>
                                      <p:to>
                                        <p:strVal val="visible"/>
                                      </p:to>
                                    </p:set>
                                    <p:anim calcmode="lin" valueType="num">
                                      <p:cBhvr additive="base">
                                        <p:cTn id="21"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62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627">
                                            <p:txEl>
                                              <p:pRg st="4" end="4"/>
                                            </p:txEl>
                                          </p:spTgt>
                                        </p:tgtEl>
                                        <p:attrNameLst>
                                          <p:attrName>style.visibility</p:attrName>
                                        </p:attrNameLst>
                                      </p:cBhvr>
                                      <p:to>
                                        <p:strVal val="visible"/>
                                      </p:to>
                                    </p:set>
                                    <p:anim calcmode="lin" valueType="num">
                                      <p:cBhvr additive="base">
                                        <p:cTn id="25"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 calcmode="lin" valueType="num">
                                      <p:cBhvr additive="base">
                                        <p:cTn id="29"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62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627">
                                            <p:txEl>
                                              <p:pRg st="6" end="6"/>
                                            </p:txEl>
                                          </p:spTgt>
                                        </p:tgtEl>
                                        <p:attrNameLst>
                                          <p:attrName>style.visibility</p:attrName>
                                        </p:attrNameLst>
                                      </p:cBhvr>
                                      <p:to>
                                        <p:strVal val="visible"/>
                                      </p:to>
                                    </p:set>
                                    <p:anim calcmode="lin" valueType="num">
                                      <p:cBhvr additive="base">
                                        <p:cTn id="33" dur="5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62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6627">
                                            <p:txEl>
                                              <p:pRg st="7" end="7"/>
                                            </p:txEl>
                                          </p:spTgt>
                                        </p:tgtEl>
                                        <p:attrNameLst>
                                          <p:attrName>style.visibility</p:attrName>
                                        </p:attrNameLst>
                                      </p:cBhvr>
                                      <p:to>
                                        <p:strVal val="visible"/>
                                      </p:to>
                                    </p:set>
                                    <p:anim calcmode="lin" valueType="num">
                                      <p:cBhvr additive="base">
                                        <p:cTn id="37" dur="500" fill="hold"/>
                                        <p:tgtEl>
                                          <p:spTgt spid="2662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627">
                                            <p:txEl>
                                              <p:pRg st="8" end="8"/>
                                            </p:txEl>
                                          </p:spTgt>
                                        </p:tgtEl>
                                        <p:attrNameLst>
                                          <p:attrName>style.visibility</p:attrName>
                                        </p:attrNameLst>
                                      </p:cBhvr>
                                      <p:to>
                                        <p:strVal val="visible"/>
                                      </p:to>
                                    </p:set>
                                    <p:anim calcmode="lin" valueType="num">
                                      <p:cBhvr additive="base">
                                        <p:cTn id="41" dur="500" fill="hold"/>
                                        <p:tgtEl>
                                          <p:spTgt spid="26627">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66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72278" y="0"/>
            <a:ext cx="12019722" cy="950259"/>
          </a:xfrm>
        </p:spPr>
        <p:txBody>
          <a:bodyPr>
            <a:noAutofit/>
          </a:bodyPr>
          <a:lstStyle/>
          <a:p>
            <a:r>
              <a:rPr lang="en-US" sz="4000" dirty="0"/>
              <a:t>Practice Questions: </a:t>
            </a:r>
            <a:r>
              <a:rPr lang="en-US" altLang="en-US" sz="4000" dirty="0"/>
              <a:t> Quartiles &amp; Boxplots   </a:t>
            </a:r>
          </a:p>
        </p:txBody>
      </p:sp>
      <p:sp>
        <p:nvSpPr>
          <p:cNvPr id="2" name="Slide Number Placeholder 1">
            <a:extLst>
              <a:ext uri="{FF2B5EF4-FFF2-40B4-BE49-F238E27FC236}">
                <a16:creationId xmlns:a16="http://schemas.microsoft.com/office/drawing/2014/main" id="{CF0919FD-F2C2-49C9-A29E-1D7D015F3E2D}"/>
              </a:ext>
            </a:extLst>
          </p:cNvPr>
          <p:cNvSpPr>
            <a:spLocks noGrp="1"/>
          </p:cNvSpPr>
          <p:nvPr>
            <p:ph type="sldNum" sz="quarter" idx="10"/>
          </p:nvPr>
        </p:nvSpPr>
        <p:spPr/>
        <p:txBody>
          <a:bodyPr/>
          <a:lstStyle/>
          <a:p>
            <a:fld id="{5D5C0945-3C12-41E7-B090-1D5BB38CB1A8}" type="slidenum">
              <a:rPr lang="en-US" altLang="en-US" smtClean="0"/>
              <a:pPr/>
              <a:t>85</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1056032892"/>
              </p:ext>
            </p:extLst>
          </p:nvPr>
        </p:nvGraphicFramePr>
        <p:xfrm>
          <a:off x="0" y="3566852"/>
          <a:ext cx="11407775" cy="731520"/>
        </p:xfrm>
        <a:graphic>
          <a:graphicData uri="http://schemas.openxmlformats.org/drawingml/2006/table">
            <a:tbl>
              <a:tblPr/>
              <a:tblGrid>
                <a:gridCol w="2281555">
                  <a:extLst>
                    <a:ext uri="{9D8B030D-6E8A-4147-A177-3AD203B41FA5}">
                      <a16:colId xmlns:a16="http://schemas.microsoft.com/office/drawing/2014/main" val="20000"/>
                    </a:ext>
                  </a:extLst>
                </a:gridCol>
                <a:gridCol w="2281555">
                  <a:extLst>
                    <a:ext uri="{9D8B030D-6E8A-4147-A177-3AD203B41FA5}">
                      <a16:colId xmlns:a16="http://schemas.microsoft.com/office/drawing/2014/main" val="20001"/>
                    </a:ext>
                  </a:extLst>
                </a:gridCol>
                <a:gridCol w="2281555">
                  <a:extLst>
                    <a:ext uri="{9D8B030D-6E8A-4147-A177-3AD203B41FA5}">
                      <a16:colId xmlns:a16="http://schemas.microsoft.com/office/drawing/2014/main" val="20002"/>
                    </a:ext>
                  </a:extLst>
                </a:gridCol>
                <a:gridCol w="2281555">
                  <a:extLst>
                    <a:ext uri="{9D8B030D-6E8A-4147-A177-3AD203B41FA5}">
                      <a16:colId xmlns:a16="http://schemas.microsoft.com/office/drawing/2014/main" val="20003"/>
                    </a:ext>
                  </a:extLst>
                </a:gridCol>
                <a:gridCol w="2281555">
                  <a:extLst>
                    <a:ext uri="{9D8B030D-6E8A-4147-A177-3AD203B41FA5}">
                      <a16:colId xmlns:a16="http://schemas.microsoft.com/office/drawing/2014/main" val="20004"/>
                    </a:ext>
                  </a:extLst>
                </a:gridCol>
              </a:tblGrid>
              <a:tr h="0">
                <a:tc>
                  <a:txBody>
                    <a:bodyPr/>
                    <a:lstStyle/>
                    <a:p>
                      <a:pPr algn="ctr"/>
                      <a:r>
                        <a:rPr lang="en-US" dirty="0">
                          <a:effectLst/>
                        </a:rPr>
                        <a:t>Min </a:t>
                      </a:r>
                    </a:p>
                  </a:txBody>
                  <a:tcPr anchor="ctr">
                    <a:lnL>
                      <a:noFill/>
                    </a:lnL>
                    <a:lnR>
                      <a:noFill/>
                    </a:lnR>
                    <a:lnT>
                      <a:noFill/>
                    </a:lnT>
                    <a:lnB>
                      <a:noFill/>
                    </a:lnB>
                  </a:tcPr>
                </a:tc>
                <a:tc>
                  <a:txBody>
                    <a:bodyPr/>
                    <a:lstStyle/>
                    <a:p>
                      <a:pPr algn="ctr"/>
                      <a:r>
                        <a:rPr lang="en-US" dirty="0">
                          <a:effectLst/>
                        </a:rPr>
                        <a:t>Q1</a:t>
                      </a:r>
                    </a:p>
                  </a:txBody>
                  <a:tcPr anchor="ctr">
                    <a:lnL>
                      <a:noFill/>
                    </a:lnL>
                    <a:lnR>
                      <a:noFill/>
                    </a:lnR>
                    <a:lnT>
                      <a:noFill/>
                    </a:lnT>
                    <a:lnB>
                      <a:noFill/>
                    </a:lnB>
                  </a:tcPr>
                </a:tc>
                <a:tc>
                  <a:txBody>
                    <a:bodyPr/>
                    <a:lstStyle/>
                    <a:p>
                      <a:pPr algn="ctr"/>
                      <a:r>
                        <a:rPr lang="pt-BR" dirty="0">
                          <a:effectLst/>
                        </a:rPr>
                        <a:t>Median</a:t>
                      </a:r>
                    </a:p>
                  </a:txBody>
                  <a:tcPr anchor="ctr">
                    <a:lnL>
                      <a:noFill/>
                    </a:lnL>
                    <a:lnR>
                      <a:noFill/>
                    </a:lnR>
                    <a:lnT>
                      <a:noFill/>
                    </a:lnT>
                    <a:lnB>
                      <a:noFill/>
                    </a:lnB>
                  </a:tcPr>
                </a:tc>
                <a:tc>
                  <a:txBody>
                    <a:bodyPr/>
                    <a:lstStyle/>
                    <a:p>
                      <a:pPr algn="ctr"/>
                      <a:r>
                        <a:rPr lang="en-US" dirty="0">
                          <a:effectLst/>
                        </a:rPr>
                        <a:t>Q3</a:t>
                      </a:r>
                    </a:p>
                  </a:txBody>
                  <a:tcPr anchor="ctr">
                    <a:lnL>
                      <a:noFill/>
                    </a:lnL>
                    <a:lnR>
                      <a:noFill/>
                    </a:lnR>
                    <a:lnT>
                      <a:noFill/>
                    </a:lnT>
                    <a:lnB>
                      <a:noFill/>
                    </a:lnB>
                  </a:tcPr>
                </a:tc>
                <a:tc>
                  <a:txBody>
                    <a:bodyPr/>
                    <a:lstStyle/>
                    <a:p>
                      <a:pPr algn="ctr"/>
                      <a:r>
                        <a:rPr lang="en-US" dirty="0">
                          <a:effectLst/>
                        </a:rPr>
                        <a:t>Max</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pPr algn="ctr"/>
                      <a:r>
                        <a:rPr lang="en-US" dirty="0">
                          <a:effectLst/>
                        </a:rPr>
                        <a:t>35</a:t>
                      </a:r>
                    </a:p>
                  </a:txBody>
                  <a:tcPr anchor="ctr">
                    <a:lnL>
                      <a:noFill/>
                    </a:lnL>
                    <a:lnR>
                      <a:noFill/>
                    </a:lnR>
                    <a:lnT>
                      <a:noFill/>
                    </a:lnT>
                    <a:lnB>
                      <a:noFill/>
                    </a:lnB>
                  </a:tcPr>
                </a:tc>
                <a:tc>
                  <a:txBody>
                    <a:bodyPr/>
                    <a:lstStyle/>
                    <a:p>
                      <a:pPr algn="ctr"/>
                      <a:r>
                        <a:rPr lang="en-US" dirty="0">
                          <a:effectLst/>
                        </a:rPr>
                        <a:t>45</a:t>
                      </a:r>
                    </a:p>
                  </a:txBody>
                  <a:tcPr anchor="ctr">
                    <a:lnL>
                      <a:noFill/>
                    </a:lnL>
                    <a:lnR>
                      <a:noFill/>
                    </a:lnR>
                    <a:lnT>
                      <a:noFill/>
                    </a:lnT>
                    <a:lnB>
                      <a:noFill/>
                    </a:lnB>
                  </a:tcPr>
                </a:tc>
                <a:tc>
                  <a:txBody>
                    <a:bodyPr/>
                    <a:lstStyle/>
                    <a:p>
                      <a:pPr algn="ctr"/>
                      <a:r>
                        <a:rPr lang="en-US" dirty="0">
                          <a:effectLst/>
                        </a:rPr>
                        <a:t>50</a:t>
                      </a:r>
                    </a:p>
                  </a:txBody>
                  <a:tcPr anchor="ctr">
                    <a:lnL>
                      <a:noFill/>
                    </a:lnL>
                    <a:lnR>
                      <a:noFill/>
                    </a:lnR>
                    <a:lnT>
                      <a:noFill/>
                    </a:lnT>
                    <a:lnB>
                      <a:noFill/>
                    </a:lnB>
                  </a:tcPr>
                </a:tc>
                <a:tc>
                  <a:txBody>
                    <a:bodyPr/>
                    <a:lstStyle/>
                    <a:p>
                      <a:pPr algn="ctr"/>
                      <a:r>
                        <a:rPr lang="en-US" dirty="0">
                          <a:effectLst/>
                        </a:rPr>
                        <a:t>65</a:t>
                      </a:r>
                    </a:p>
                  </a:txBody>
                  <a:tcPr anchor="ctr">
                    <a:lnL>
                      <a:noFill/>
                    </a:lnL>
                    <a:lnR>
                      <a:noFill/>
                    </a:lnR>
                    <a:lnT>
                      <a:noFill/>
                    </a:lnT>
                    <a:lnB>
                      <a:noFill/>
                    </a:lnB>
                  </a:tcPr>
                </a:tc>
                <a:tc>
                  <a:txBody>
                    <a:bodyPr/>
                    <a:lstStyle/>
                    <a:p>
                      <a:pPr algn="ctr"/>
                      <a:r>
                        <a:rPr lang="en-US" dirty="0">
                          <a:effectLst/>
                        </a:rPr>
                        <a:t>85</a:t>
                      </a:r>
                    </a:p>
                  </a:txBody>
                  <a:tcPr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8" name="Rectangle 2"/>
          <p:cNvSpPr>
            <a:spLocks noChangeArrowheads="1"/>
          </p:cNvSpPr>
          <p:nvPr/>
        </p:nvSpPr>
        <p:spPr bwMode="auto">
          <a:xfrm>
            <a:off x="318198" y="1305342"/>
            <a:ext cx="110895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The five-number summary for the number of accounts managed by each sales manager at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ABC</a:t>
            </a:r>
            <a:r>
              <a:rPr kumimoji="0" lang="en-US" sz="2400" b="0" i="0" u="none" strike="noStrike" cap="none" normalizeH="0" dirty="0">
                <a:ln>
                  <a:noFill/>
                </a:ln>
                <a:solidFill>
                  <a:schemeClr val="tx1"/>
                </a:solidFill>
                <a:effectLst/>
                <a:latin typeface="+mj-lt"/>
                <a:cs typeface="Arial" charset="0"/>
              </a:rPr>
              <a:t> </a:t>
            </a:r>
            <a:r>
              <a:rPr kumimoji="0" lang="en-US" sz="2400" b="0" i="0" u="none" strike="noStrike" cap="none" normalizeH="0" baseline="0" dirty="0">
                <a:ln>
                  <a:noFill/>
                </a:ln>
                <a:solidFill>
                  <a:schemeClr val="tx1"/>
                </a:solidFill>
                <a:effectLst/>
                <a:latin typeface="+mj-lt"/>
                <a:cs typeface="Arial" charset="0"/>
              </a:rPr>
              <a:t>Inc. is shown in the following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The five-number summary suggests that about 50%, percent of sales managers at ABC Inc. manage fewer than what number of accounts?</a:t>
            </a:r>
            <a:endParaRPr kumimoji="0" lang="en-US" sz="2400" b="0" i="0" u="none" strike="noStrike" cap="none" normalizeH="0" baseline="0" dirty="0">
              <a:ln>
                <a:noFill/>
              </a:ln>
              <a:solidFill>
                <a:schemeClr val="tx1"/>
              </a:solidFill>
              <a:effectLst/>
              <a:latin typeface="+mj-lt"/>
              <a:cs typeface="Arial" charset="0"/>
            </a:endParaRPr>
          </a:p>
        </p:txBody>
      </p:sp>
      <p:sp>
        <p:nvSpPr>
          <p:cNvPr id="5" name="TextBox 4"/>
          <p:cNvSpPr txBox="1"/>
          <p:nvPr/>
        </p:nvSpPr>
        <p:spPr>
          <a:xfrm>
            <a:off x="7422747" y="4588056"/>
            <a:ext cx="3589810" cy="369332"/>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p:txBody>
      </p:sp>
    </p:spTree>
    <p:extLst>
      <p:ext uri="{BB962C8B-B14F-4D97-AF65-F5344CB8AC3E}">
        <p14:creationId xmlns:p14="http://schemas.microsoft.com/office/powerpoint/2010/main" val="481279406"/>
      </p:ext>
    </p:extLst>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18052" y="0"/>
            <a:ext cx="11873948" cy="950259"/>
          </a:xfrm>
        </p:spPr>
        <p:txBody>
          <a:bodyPr>
            <a:noAutofit/>
          </a:bodyPr>
          <a:lstStyle/>
          <a:p>
            <a:r>
              <a:rPr lang="en-US" sz="4000" dirty="0"/>
              <a:t>Practice Questions</a:t>
            </a:r>
            <a:r>
              <a:rPr lang="en-US" altLang="en-US" sz="4000" dirty="0"/>
              <a:t>: Quartiles &amp; Boxplots   </a:t>
            </a:r>
          </a:p>
        </p:txBody>
      </p:sp>
      <p:sp>
        <p:nvSpPr>
          <p:cNvPr id="2" name="Slide Number Placeholder 1">
            <a:extLst>
              <a:ext uri="{FF2B5EF4-FFF2-40B4-BE49-F238E27FC236}">
                <a16:creationId xmlns:a16="http://schemas.microsoft.com/office/drawing/2014/main" id="{DDCE1E02-0A32-41FF-8B4D-C3D1F8B8D6E4}"/>
              </a:ext>
            </a:extLst>
          </p:cNvPr>
          <p:cNvSpPr>
            <a:spLocks noGrp="1"/>
          </p:cNvSpPr>
          <p:nvPr>
            <p:ph type="sldNum" sz="quarter" idx="10"/>
          </p:nvPr>
        </p:nvSpPr>
        <p:spPr/>
        <p:txBody>
          <a:bodyPr/>
          <a:lstStyle/>
          <a:p>
            <a:fld id="{5D5C0945-3C12-41E7-B090-1D5BB38CB1A8}" type="slidenum">
              <a:rPr lang="en-US" altLang="en-US" smtClean="0"/>
              <a:pPr/>
              <a:t>86</a:t>
            </a:fld>
            <a:endParaRPr lang="en-US" altLang="en-US"/>
          </a:p>
        </p:txBody>
      </p:sp>
      <p:sp>
        <p:nvSpPr>
          <p:cNvPr id="8" name="Rectangle 2"/>
          <p:cNvSpPr>
            <a:spLocks noChangeArrowheads="1"/>
          </p:cNvSpPr>
          <p:nvPr/>
        </p:nvSpPr>
        <p:spPr bwMode="auto">
          <a:xfrm>
            <a:off x="450719" y="1583770"/>
            <a:ext cx="108666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Jason saves a portion of his salary from his part-time job in the hope of buying a used car. He recorded the number of dollars he was able to save over the past 15 weeks.</a:t>
            </a:r>
            <a:br>
              <a:rPr lang="en-US" sz="2800" dirty="0"/>
            </a:br>
            <a:r>
              <a:rPr lang="en-US" sz="2800" dirty="0"/>
              <a:t>Dollars saved: </a:t>
            </a:r>
            <a:r>
              <a:rPr lang="en-US" sz="2800" b="1" dirty="0"/>
              <a:t>19, 12, 9, 7, 17, 10, 6, 18, 9, 14, 19, 8, 5, 17, 9 </a:t>
            </a:r>
          </a:p>
          <a:p>
            <a:r>
              <a:rPr lang="en-US" sz="2800" dirty="0"/>
              <a:t>Draw box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rial" charset="0"/>
            </a:endParaRPr>
          </a:p>
        </p:txBody>
      </p:sp>
      <p:sp>
        <p:nvSpPr>
          <p:cNvPr id="4" name="TextBox 3"/>
          <p:cNvSpPr txBox="1"/>
          <p:nvPr/>
        </p:nvSpPr>
        <p:spPr>
          <a:xfrm>
            <a:off x="8121581" y="4951429"/>
            <a:ext cx="3368054"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1777027889"/>
      </p:ext>
    </p:extLst>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832983"/>
          </a:xfrm>
        </p:spPr>
        <p:txBody>
          <a:bodyPr>
            <a:noAutofit/>
          </a:bodyPr>
          <a:lstStyle/>
          <a:p>
            <a:r>
              <a:rPr lang="en-US" altLang="en-US" sz="4000" dirty="0"/>
              <a:t>Practice Questions: Quartiles &amp; Boxplots   </a:t>
            </a:r>
          </a:p>
        </p:txBody>
      </p:sp>
      <p:sp>
        <p:nvSpPr>
          <p:cNvPr id="3" name="Slide Number Placeholder 2">
            <a:extLst>
              <a:ext uri="{FF2B5EF4-FFF2-40B4-BE49-F238E27FC236}">
                <a16:creationId xmlns:a16="http://schemas.microsoft.com/office/drawing/2014/main" id="{8F7651E4-3DBA-46A3-91EB-A634E71859D6}"/>
              </a:ext>
            </a:extLst>
          </p:cNvPr>
          <p:cNvSpPr>
            <a:spLocks noGrp="1"/>
          </p:cNvSpPr>
          <p:nvPr>
            <p:ph type="sldNum" sz="quarter" idx="10"/>
          </p:nvPr>
        </p:nvSpPr>
        <p:spPr/>
        <p:txBody>
          <a:bodyPr/>
          <a:lstStyle/>
          <a:p>
            <a:fld id="{5D5C0945-3C12-41E7-B090-1D5BB38CB1A8}" type="slidenum">
              <a:rPr lang="en-US" altLang="en-US" smtClean="0"/>
              <a:pPr/>
              <a:t>87</a:t>
            </a:fld>
            <a:endParaRPr lang="en-US" altLang="en-US"/>
          </a:p>
        </p:txBody>
      </p:sp>
      <p:pic>
        <p:nvPicPr>
          <p:cNvPr id="64514" name="Picture 2" descr="http://www.transum.org/Maths/Exam/Diagrams/Diagram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03" y="832983"/>
            <a:ext cx="5974897" cy="19341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6743" y="2767107"/>
            <a:ext cx="11203135" cy="3724096"/>
          </a:xfrm>
          <a:prstGeom prst="rect">
            <a:avLst/>
          </a:prstGeom>
        </p:spPr>
        <p:txBody>
          <a:bodyPr wrap="square">
            <a:spAutoFit/>
          </a:bodyPr>
          <a:lstStyle/>
          <a:p>
            <a:r>
              <a:rPr lang="en-US" sz="2400" dirty="0"/>
              <a:t>The distribution of daily average wind speed on an island over a period of 120 days is displayed on this box-and-whisker diagram.</a:t>
            </a:r>
          </a:p>
          <a:p>
            <a:endParaRPr lang="en-US" sz="2000" dirty="0"/>
          </a:p>
          <a:p>
            <a:r>
              <a:rPr lang="en-US" sz="2400" dirty="0"/>
              <a:t>(a) Write down the median wind speed.</a:t>
            </a:r>
          </a:p>
          <a:p>
            <a:r>
              <a:rPr lang="en-US" sz="2400" dirty="0"/>
              <a:t>(b) Write down the minimum wind speed.</a:t>
            </a:r>
          </a:p>
          <a:p>
            <a:r>
              <a:rPr lang="en-US" sz="2400" dirty="0"/>
              <a:t>(c) Find the interquartile range.</a:t>
            </a:r>
          </a:p>
          <a:p>
            <a:r>
              <a:rPr lang="en-US" sz="2400" dirty="0"/>
              <a:t>(d) Write down the number of days the wind speed was between 20 kmh</a:t>
            </a:r>
            <a:r>
              <a:rPr lang="en-US" sz="2400" baseline="30000" dirty="0"/>
              <a:t>-1</a:t>
            </a:r>
            <a:r>
              <a:rPr lang="en-US" sz="2400" dirty="0"/>
              <a:t> and 51 kmh</a:t>
            </a:r>
            <a:r>
              <a:rPr lang="en-US" sz="2400" baseline="30000" dirty="0"/>
              <a:t>-1</a:t>
            </a:r>
            <a:r>
              <a:rPr lang="en-US" sz="2400" dirty="0"/>
              <a:t>.</a:t>
            </a:r>
          </a:p>
          <a:p>
            <a:r>
              <a:rPr lang="en-US" sz="2400" dirty="0"/>
              <a:t>(e) Write down the number of days the wind speed was between 9 kmh</a:t>
            </a:r>
            <a:r>
              <a:rPr lang="en-US" sz="2400" baseline="30000" dirty="0"/>
              <a:t>-1</a:t>
            </a:r>
            <a:r>
              <a:rPr lang="en-US" sz="2400" dirty="0"/>
              <a:t> and 68 kmh</a:t>
            </a:r>
            <a:r>
              <a:rPr lang="en-US" sz="2400" baseline="30000" dirty="0"/>
              <a:t>-1</a:t>
            </a:r>
            <a:r>
              <a:rPr lang="en-US" sz="2400" dirty="0"/>
              <a:t>.</a:t>
            </a:r>
          </a:p>
        </p:txBody>
      </p:sp>
      <p:sp>
        <p:nvSpPr>
          <p:cNvPr id="5" name="TextBox 4"/>
          <p:cNvSpPr txBox="1"/>
          <p:nvPr/>
        </p:nvSpPr>
        <p:spPr>
          <a:xfrm>
            <a:off x="8454887" y="6146505"/>
            <a:ext cx="3335216" cy="646331"/>
          </a:xfrm>
          <a:prstGeom prst="rect">
            <a:avLst/>
          </a:prstGeom>
          <a:noFill/>
        </p:spPr>
        <p:txBody>
          <a:bodyPr wrap="square" rtlCol="0">
            <a:spAutoFit/>
          </a:bodyPr>
          <a:lstStyle/>
          <a:p>
            <a:r>
              <a:rPr lang="en-US" b="1" dirty="0">
                <a:solidFill>
                  <a:srgbClr val="FF0000"/>
                </a:solidFill>
              </a:rPr>
              <a:t>Draw the </a:t>
            </a:r>
            <a:r>
              <a:rPr lang="en-US" b="1" dirty="0" err="1">
                <a:solidFill>
                  <a:srgbClr val="FF0000"/>
                </a:solidFill>
              </a:rPr>
              <a:t>Boxplot</a:t>
            </a:r>
            <a:r>
              <a:rPr lang="en-US" b="1" dirty="0">
                <a:solidFill>
                  <a:srgbClr val="FF0000"/>
                </a:solidFill>
              </a:rPr>
              <a:t> now !!!</a:t>
            </a:r>
          </a:p>
          <a:p>
            <a:r>
              <a:rPr lang="en-US" b="1" dirty="0">
                <a:solidFill>
                  <a:srgbClr val="FF0000"/>
                </a:solidFill>
              </a:rPr>
              <a:t>Is the data skewed???</a:t>
            </a:r>
            <a:endParaRPr lang="en-IN" b="1" dirty="0">
              <a:solidFill>
                <a:srgbClr val="FF0000"/>
              </a:solidFill>
            </a:endParaRPr>
          </a:p>
        </p:txBody>
      </p:sp>
    </p:spTree>
    <p:extLst>
      <p:ext uri="{BB962C8B-B14F-4D97-AF65-F5344CB8AC3E}">
        <p14:creationId xmlns:p14="http://schemas.microsoft.com/office/powerpoint/2010/main" val="66146571"/>
      </p:ext>
    </p:extLst>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142874" y="171450"/>
            <a:ext cx="11706225" cy="742950"/>
          </a:xfrm>
        </p:spPr>
        <p:txBody>
          <a:bodyPr>
            <a:noAutofit/>
          </a:bodyPr>
          <a:lstStyle/>
          <a:p>
            <a:pPr eaLnBrk="1" hangingPunct="1"/>
            <a:r>
              <a:rPr lang="en-US" altLang="en-US" dirty="0"/>
              <a:t>Visualization of Data Dispersion: 3-D Boxplots</a:t>
            </a:r>
            <a:endParaRPr lang="en-US" altLang="en-US" sz="6000" dirty="0"/>
          </a:p>
        </p:txBody>
      </p:sp>
      <p:sp>
        <p:nvSpPr>
          <p:cNvPr id="2" name="Slide Number Placeholder 1">
            <a:extLst>
              <a:ext uri="{FF2B5EF4-FFF2-40B4-BE49-F238E27FC236}">
                <a16:creationId xmlns:a16="http://schemas.microsoft.com/office/drawing/2014/main" id="{F59320AB-26EE-4FF4-A034-2DDA968F187A}"/>
              </a:ext>
            </a:extLst>
          </p:cNvPr>
          <p:cNvSpPr>
            <a:spLocks noGrp="1"/>
          </p:cNvSpPr>
          <p:nvPr>
            <p:ph type="sldNum" sz="quarter" idx="15"/>
          </p:nvPr>
        </p:nvSpPr>
        <p:spPr/>
        <p:txBody>
          <a:bodyPr/>
          <a:lstStyle/>
          <a:p>
            <a:fld id="{B6F15528-21DE-4FAA-801E-634DDDAF4B2B}" type="slidenum">
              <a:rPr lang="en-US" smtClean="0"/>
              <a:pPr/>
              <a:t>88</a:t>
            </a:fld>
            <a:endParaRPr lang="en-US"/>
          </a:p>
        </p:txBody>
      </p:sp>
      <p:pic>
        <p:nvPicPr>
          <p:cNvPr id="2253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4" y="1422831"/>
            <a:ext cx="8029784" cy="496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386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203200" y="915812"/>
            <a:ext cx="6747062" cy="5689227"/>
          </a:xfrm>
        </p:spPr>
        <p:txBody>
          <a:bodyPr/>
          <a:lstStyle/>
          <a:p>
            <a:pPr eaLnBrk="1" hangingPunct="1">
              <a:lnSpc>
                <a:spcPct val="110000"/>
              </a:lnSpc>
            </a:pPr>
            <a:r>
              <a:rPr lang="en-US" altLang="en-US" b="1" dirty="0">
                <a:latin typeface="+mj-lt"/>
              </a:rPr>
              <a:t>Histogram: Graph display of tabulated </a:t>
            </a:r>
            <a:r>
              <a:rPr lang="en-US" altLang="en-US" dirty="0">
                <a:solidFill>
                  <a:srgbClr val="FF0000"/>
                </a:solidFill>
                <a:latin typeface="+mj-lt"/>
              </a:rPr>
              <a:t>frequencies, shown as bars</a:t>
            </a:r>
          </a:p>
          <a:p>
            <a:pPr>
              <a:lnSpc>
                <a:spcPct val="110000"/>
              </a:lnSpc>
            </a:pPr>
            <a:r>
              <a:rPr lang="en-US" altLang="en-US" b="1" dirty="0">
                <a:latin typeface="+mj-lt"/>
              </a:rPr>
              <a:t>Differences between histograms and bar charts</a:t>
            </a:r>
          </a:p>
          <a:p>
            <a:pPr lvl="1"/>
            <a:r>
              <a:rPr lang="en-US" b="1" dirty="0">
                <a:latin typeface="+mj-lt"/>
              </a:rPr>
              <a:t>Histograms are used to show distributions of variables while bar charts are used to compare variables</a:t>
            </a:r>
          </a:p>
          <a:p>
            <a:pPr lvl="1"/>
            <a:r>
              <a:rPr lang="en-US" b="1" dirty="0">
                <a:latin typeface="+mj-lt"/>
              </a:rPr>
              <a:t>Histograms</a:t>
            </a:r>
            <a:r>
              <a:rPr lang="en-US" dirty="0">
                <a:latin typeface="+mj-lt"/>
              </a:rPr>
              <a:t> plot </a:t>
            </a:r>
            <a:r>
              <a:rPr lang="en-US" b="1" dirty="0">
                <a:latin typeface="+mj-lt"/>
              </a:rPr>
              <a:t>binned quantitative data </a:t>
            </a:r>
            <a:r>
              <a:rPr lang="en-US" dirty="0">
                <a:latin typeface="+mj-lt"/>
              </a:rPr>
              <a:t>while </a:t>
            </a:r>
            <a:r>
              <a:rPr lang="en-US" b="1" dirty="0">
                <a:latin typeface="+mj-lt"/>
              </a:rPr>
              <a:t>bar charts plot categorical data</a:t>
            </a:r>
          </a:p>
          <a:p>
            <a:pPr lvl="1"/>
            <a:r>
              <a:rPr lang="en-US" b="1" dirty="0">
                <a:latin typeface="+mj-lt"/>
              </a:rPr>
              <a:t>Bars can be reordered </a:t>
            </a:r>
            <a:r>
              <a:rPr lang="en-US" dirty="0">
                <a:latin typeface="+mj-lt"/>
              </a:rPr>
              <a:t>in bar charts but </a:t>
            </a:r>
            <a:r>
              <a:rPr lang="en-US" b="1" dirty="0">
                <a:latin typeface="+mj-lt"/>
              </a:rPr>
              <a:t>not in histograms</a:t>
            </a:r>
          </a:p>
          <a:p>
            <a:pPr lvl="1"/>
            <a:r>
              <a:rPr lang="en-US" dirty="0">
                <a:latin typeface="+mj-lt"/>
              </a:rPr>
              <a:t>Differs from a </a:t>
            </a:r>
            <a:r>
              <a:rPr lang="en-US" b="1" dirty="0">
                <a:latin typeface="+mj-lt"/>
              </a:rPr>
              <a:t>bar chart in that it is the area of the bar that denotes the value</a:t>
            </a:r>
            <a:r>
              <a:rPr lang="en-US" dirty="0">
                <a:latin typeface="+mj-lt"/>
              </a:rPr>
              <a:t>, not the height as in bar charts, a crucial distinction when the categories are not of uniform width </a:t>
            </a:r>
          </a:p>
        </p:txBody>
      </p:sp>
      <p:graphicFrame>
        <p:nvGraphicFramePr>
          <p:cNvPr id="25605" name="Object 1029"/>
          <p:cNvGraphicFramePr>
            <a:graphicFrameLocks noGrp="1"/>
          </p:cNvGraphicFramePr>
          <p:nvPr>
            <p:ph type="chart"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name="Chart" r:id="rId3" imgW="7915305" imgH="3848021" progId="MSGraph.Chart.8">
                  <p:embed followColorScheme="full"/>
                </p:oleObj>
              </mc:Choice>
              <mc:Fallback>
                <p:oleObj name="Chart" r:id="rId3" imgW="7915305" imgH="3848021" progId="MSGraph.Chart.8">
                  <p:embed followColorScheme="full"/>
                  <p:pic>
                    <p:nvPicPr>
                      <p:cNvPr id="25605" name="Object 1029"/>
                      <p:cNvPicPr>
                        <a:picLocks noGrp="1" noChangeArrowheads="1"/>
                      </p:cNvPicPr>
                      <p:nvPr/>
                    </p:nvPicPr>
                    <p:blipFill>
                      <a:blip r:embed="rId4"/>
                      <a:srcRect/>
                      <a:stretch>
                        <a:fillRect/>
                      </a:stretch>
                    </p:blipFill>
                    <p:spPr bwMode="auto">
                      <a:xfrm>
                        <a:off x="7511303" y="1088090"/>
                        <a:ext cx="4833097" cy="31970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030F3250-21CC-4D80-862B-BF719F7BA882}"/>
              </a:ext>
            </a:extLst>
          </p:cNvPr>
          <p:cNvSpPr>
            <a:spLocks noGrp="1"/>
          </p:cNvSpPr>
          <p:nvPr>
            <p:ph type="sldNum" sz="quarter" idx="10"/>
          </p:nvPr>
        </p:nvSpPr>
        <p:spPr/>
        <p:txBody>
          <a:bodyPr/>
          <a:lstStyle/>
          <a:p>
            <a:fld id="{263418DA-E3C5-4DA3-B4BD-88B354425D9E}" type="slidenum">
              <a:rPr lang="en-US" altLang="en-US" smtClean="0"/>
              <a:pPr/>
              <a:t>89</a:t>
            </a:fld>
            <a:endParaRPr lang="en-US" altLang="en-US"/>
          </a:p>
        </p:txBody>
      </p:sp>
      <p:pic>
        <p:nvPicPr>
          <p:cNvPr id="23585" name="Picture 33" descr="http://canvasjs.com/wp-content/uploads/2013/01/html5_multi_series_bar_cha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318378" y="6473279"/>
            <a:ext cx="1568822" cy="369332"/>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sz="quarter" idx="1"/>
          </p:nvPr>
        </p:nvSpPr>
        <p:spPr>
          <a:xfrm>
            <a:off x="609600" y="1600200"/>
            <a:ext cx="11092070" cy="4873752"/>
          </a:xfrm>
        </p:spPr>
        <p:txBody>
          <a:bodyPr>
            <a:normAutofit/>
          </a:bodyPr>
          <a:lstStyle/>
          <a:p>
            <a:pPr eaLnBrk="1" hangingPunct="1">
              <a:lnSpc>
                <a:spcPct val="120000"/>
              </a:lnSpc>
            </a:pPr>
            <a:r>
              <a:rPr lang="en-US" altLang="en-US" sz="2400" dirty="0"/>
              <a:t>Data sets are made up of </a:t>
            </a:r>
            <a:r>
              <a:rPr lang="en-US" altLang="en-US" b="1" dirty="0"/>
              <a:t>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b="1" dirty="0">
                <a:solidFill>
                  <a:srgbClr val="FF0000"/>
                </a:solidFill>
              </a:rPr>
              <a:t>sales database:  customers, store items, sales</a:t>
            </a:r>
          </a:p>
          <a:p>
            <a:pPr lvl="1" eaLnBrk="1" hangingPunct="1">
              <a:lnSpc>
                <a:spcPct val="120000"/>
              </a:lnSpc>
            </a:pPr>
            <a:r>
              <a:rPr lang="en-US" altLang="en-US" sz="2400" b="1" dirty="0">
                <a:solidFill>
                  <a:srgbClr val="FF0000"/>
                </a:solidFill>
              </a:rPr>
              <a:t>medical database: patients, treatments</a:t>
            </a:r>
          </a:p>
          <a:p>
            <a:pPr lvl="1" eaLnBrk="1" hangingPunct="1">
              <a:lnSpc>
                <a:spcPct val="120000"/>
              </a:lnSpc>
            </a:pPr>
            <a:r>
              <a:rPr lang="en-US" altLang="en-US" sz="2400" b="1" dirty="0">
                <a:solidFill>
                  <a:srgbClr val="FF0000"/>
                </a:solidFill>
              </a:rPr>
              <a:t>university database: students, professors, courses</a:t>
            </a:r>
          </a:p>
          <a:p>
            <a:pPr eaLnBrk="1" hangingPunct="1">
              <a:lnSpc>
                <a:spcPct val="120000"/>
              </a:lnSpc>
            </a:pPr>
            <a:r>
              <a:rPr lang="en-US" altLang="en-US" sz="2400" dirty="0"/>
              <a:t>Also called </a:t>
            </a:r>
            <a:r>
              <a:rPr lang="en-US" altLang="en-US" sz="2400" b="1" i="1" dirty="0">
                <a:solidFill>
                  <a:srgbClr val="FF0000"/>
                </a:solidFill>
              </a:rPr>
              <a:t>samples , examples, instances, data points, objects, tuples</a:t>
            </a:r>
            <a:endParaRPr lang="en-US" altLang="en-US" sz="2400" b="1" dirty="0">
              <a:solidFill>
                <a:srgbClr val="FF0000"/>
              </a:solidFill>
            </a:endParaRPr>
          </a:p>
          <a:p>
            <a:pPr eaLnBrk="1" hangingPunct="1">
              <a:lnSpc>
                <a:spcPct val="120000"/>
              </a:lnSpc>
            </a:pPr>
            <a:r>
              <a:rPr lang="en-US" altLang="en-US" sz="2400" dirty="0"/>
              <a:t>Data objects are described by </a:t>
            </a:r>
            <a:r>
              <a:rPr lang="en-US" altLang="en-US" b="1" dirty="0">
                <a:solidFill>
                  <a:srgbClr val="FF0000"/>
                </a:solidFill>
              </a:rPr>
              <a:t>attributes</a:t>
            </a:r>
          </a:p>
          <a:p>
            <a:pPr>
              <a:lnSpc>
                <a:spcPct val="120000"/>
              </a:lnSpc>
            </a:pPr>
            <a:r>
              <a:rPr lang="en-US" altLang="en-US" dirty="0"/>
              <a:t>Database rows </a:t>
            </a:r>
            <a:r>
              <a:rPr lang="en-US" altLang="en-US" dirty="0">
                <a:latin typeface="Calibri" panose="020F0502020204030204" pitchFamily="34" charset="0"/>
              </a:rPr>
              <a:t>→</a:t>
            </a:r>
            <a:r>
              <a:rPr lang="en-US" altLang="en-US" dirty="0"/>
              <a:t> data objects; columns </a:t>
            </a:r>
            <a:r>
              <a:rPr lang="en-US" altLang="en-US" dirty="0">
                <a:latin typeface="Calibri" panose="020F0502020204030204" pitchFamily="34" charset="0"/>
              </a:rPr>
              <a:t>→ </a:t>
            </a:r>
            <a:r>
              <a:rPr lang="en-US" altLang="en-US" dirty="0"/>
              <a:t>attributes</a:t>
            </a:r>
          </a:p>
        </p:txBody>
      </p:sp>
      <p:sp>
        <p:nvSpPr>
          <p:cNvPr id="2" name="Slide Number Placeholder 1">
            <a:extLst>
              <a:ext uri="{FF2B5EF4-FFF2-40B4-BE49-F238E27FC236}">
                <a16:creationId xmlns:a16="http://schemas.microsoft.com/office/drawing/2014/main" id="{07688FC7-1315-486B-8D87-9D7E900C42E9}"/>
              </a:ext>
            </a:extLst>
          </p:cNvPr>
          <p:cNvSpPr>
            <a:spLocks noGrp="1"/>
          </p:cNvSpPr>
          <p:nvPr>
            <p:ph type="sldNum" sz="quarter" idx="15"/>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3464783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sp>
        <p:nvSpPr>
          <p:cNvPr id="2" name="Slide Number Placeholder 1">
            <a:extLst>
              <a:ext uri="{FF2B5EF4-FFF2-40B4-BE49-F238E27FC236}">
                <a16:creationId xmlns:a16="http://schemas.microsoft.com/office/drawing/2014/main" id="{BAE96610-028F-49BD-A3F8-119CC26824BE}"/>
              </a:ext>
            </a:extLst>
          </p:cNvPr>
          <p:cNvSpPr>
            <a:spLocks noGrp="1"/>
          </p:cNvSpPr>
          <p:nvPr>
            <p:ph type="sldNum" sz="quarter" idx="12"/>
          </p:nvPr>
        </p:nvSpPr>
        <p:spPr/>
        <p:txBody>
          <a:bodyPr/>
          <a:lstStyle/>
          <a:p>
            <a:fld id="{3CCF00EA-7FEC-4848-8AE3-5B6199E0A559}" type="slidenum">
              <a:rPr lang="en-US" altLang="en-US" smtClean="0"/>
              <a:pPr/>
              <a:t>90</a:t>
            </a:fld>
            <a:endParaRPr lang="en-US" altLang="en-US"/>
          </a:p>
        </p:txBody>
      </p:sp>
      <p:graphicFrame>
        <p:nvGraphicFramePr>
          <p:cNvPr id="26629" name="Object 7"/>
          <p:cNvGraphicFramePr>
            <a:graphicFrameLocks noGrp="1" noChangeAspect="1"/>
          </p:cNvGraphicFramePr>
          <p:nvPr>
            <p:ph sz="quarter" idx="1"/>
          </p:nvPr>
        </p:nvGraphicFramePr>
        <p:xfrm>
          <a:off x="1079500" y="4059238"/>
          <a:ext cx="3063875" cy="1692275"/>
        </p:xfrm>
        <a:graphic>
          <a:graphicData uri="http://schemas.openxmlformats.org/presentationml/2006/ole">
            <mc:AlternateContent xmlns:mc="http://schemas.openxmlformats.org/markup-compatibility/2006">
              <mc:Choice xmlns:v="urn:schemas-microsoft-com:vml" Requires="v">
                <p:oleObj name="SmartDraw" r:id="rId3" imgW="3063240" imgH="1691640" progId="">
                  <p:embed/>
                </p:oleObj>
              </mc:Choice>
              <mc:Fallback>
                <p:oleObj name="SmartDraw" r:id="rId3" imgW="3063240" imgH="1691640" progId="">
                  <p:embed/>
                  <p:pic>
                    <p:nvPicPr>
                      <p:cNvPr id="26629"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4059238"/>
                        <a:ext cx="306387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8" name="Object 4"/>
          <p:cNvGraphicFramePr>
            <a:graphicFrameLocks noGrp="1" noChangeAspect="1"/>
          </p:cNvGraphicFramePr>
          <p:nvPr>
            <p:ph sz="quarter" idx="2"/>
          </p:nvPr>
        </p:nvGraphicFramePr>
        <p:xfrm>
          <a:off x="1314450" y="1392238"/>
          <a:ext cx="3962400" cy="2189162"/>
        </p:xfrm>
        <a:graphic>
          <a:graphicData uri="http://schemas.openxmlformats.org/presentationml/2006/ole">
            <mc:AlternateContent xmlns:mc="http://schemas.openxmlformats.org/markup-compatibility/2006">
              <mc:Choice xmlns:v="urn:schemas-microsoft-com:vml" Requires="v">
                <p:oleObj name="SmartDraw" r:id="rId5" imgW="3063240" imgH="1691640" progId="">
                  <p:embed/>
                </p:oleObj>
              </mc:Choice>
              <mc:Fallback>
                <p:oleObj name="SmartDraw" r:id="rId5" imgW="3063240" imgH="1691640" progId="">
                  <p:embed/>
                  <p:pic>
                    <p:nvPicPr>
                      <p:cNvPr id="26628"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450" y="1392238"/>
                        <a:ext cx="3962400" cy="21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mj-lt"/>
              </a:rPr>
              <a:t>The two histograms shown in the left may have the same boxplot representation</a:t>
            </a:r>
          </a:p>
          <a:p>
            <a:pPr lvl="1">
              <a:lnSpc>
                <a:spcPct val="110000"/>
              </a:lnSpc>
            </a:pPr>
            <a:r>
              <a:rPr lang="en-US" altLang="en-US" dirty="0">
                <a:latin typeface="+mj-lt"/>
              </a:rPr>
              <a:t>The same values for: min, Q1, median, Q3, max</a:t>
            </a:r>
          </a:p>
          <a:p>
            <a:pPr>
              <a:lnSpc>
                <a:spcPct val="110000"/>
              </a:lnSpc>
            </a:pPr>
            <a:r>
              <a:rPr lang="en-US" altLang="en-US" sz="2400" dirty="0">
                <a:latin typeface="+mj-lt"/>
              </a:rPr>
              <a:t>But they have rather different data distributions</a:t>
            </a:r>
          </a:p>
        </p:txBody>
      </p:sp>
    </p:spTree>
    <p:extLst>
      <p:ext uri="{BB962C8B-B14F-4D97-AF65-F5344CB8AC3E}">
        <p14:creationId xmlns:p14="http://schemas.microsoft.com/office/powerpoint/2010/main" val="24265915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1A2778F3-0F7B-4743-A4DD-AD8248340C64}"/>
              </a:ext>
            </a:extLst>
          </p:cNvPr>
          <p:cNvSpPr>
            <a:spLocks noGrp="1" noChangeArrowheads="1"/>
          </p:cNvSpPr>
          <p:nvPr>
            <p:ph type="title"/>
          </p:nvPr>
        </p:nvSpPr>
        <p:spPr>
          <a:xfrm>
            <a:off x="106018" y="87623"/>
            <a:ext cx="9956800" cy="586753"/>
          </a:xfrm>
        </p:spPr>
        <p:txBody>
          <a:bodyPr/>
          <a:lstStyle/>
          <a:p>
            <a:pPr eaLnBrk="1" hangingPunct="1"/>
            <a:r>
              <a:rPr lang="en-US" altLang="en-US" dirty="0"/>
              <a:t>Quantile Plot</a:t>
            </a:r>
          </a:p>
        </p:txBody>
      </p:sp>
      <p:sp>
        <p:nvSpPr>
          <p:cNvPr id="24581" name="Rectangle 3">
            <a:extLst>
              <a:ext uri="{FF2B5EF4-FFF2-40B4-BE49-F238E27FC236}">
                <a16:creationId xmlns:a16="http://schemas.microsoft.com/office/drawing/2014/main" id="{12E01064-7AFE-4612-9A60-BEA5153ADA3E}"/>
              </a:ext>
            </a:extLst>
          </p:cNvPr>
          <p:cNvSpPr>
            <a:spLocks noGrp="1" noChangeArrowheads="1"/>
          </p:cNvSpPr>
          <p:nvPr>
            <p:ph sz="quarter" idx="1"/>
          </p:nvPr>
        </p:nvSpPr>
        <p:spPr>
          <a:xfrm>
            <a:off x="248478" y="950913"/>
            <a:ext cx="10679043" cy="2478087"/>
          </a:xfrm>
        </p:spPr>
        <p:txBody>
          <a:bodyPr/>
          <a:lstStyle/>
          <a:p>
            <a:pPr eaLnBrk="1" hangingPunct="1">
              <a:lnSpc>
                <a:spcPct val="90000"/>
              </a:lnSpc>
            </a:pPr>
            <a:r>
              <a:rPr lang="en-US" altLang="en-US" sz="2400" dirty="0"/>
              <a:t>Displays all of the data (allowing the user to assess both the overall behavior and unusual occurrences)</a:t>
            </a:r>
          </a:p>
          <a:p>
            <a:pPr eaLnBrk="1" hangingPunct="1">
              <a:lnSpc>
                <a:spcPct val="90000"/>
              </a:lnSpc>
            </a:pPr>
            <a:r>
              <a:rPr lang="en-US" altLang="en-US" sz="2400" dirty="0"/>
              <a:t>Plots </a:t>
            </a:r>
            <a:r>
              <a:rPr lang="en-US" altLang="en-US" sz="2400" b="1" dirty="0"/>
              <a:t>quantile</a:t>
            </a:r>
            <a:r>
              <a:rPr lang="en-US" altLang="en-US" sz="2400" dirty="0"/>
              <a:t> information</a:t>
            </a:r>
          </a:p>
          <a:p>
            <a:pPr lvl="1" eaLnBrk="1" hangingPunct="1">
              <a:lnSpc>
                <a:spcPct val="90000"/>
              </a:lnSpc>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sp>
        <p:nvSpPr>
          <p:cNvPr id="2" name="Slide Number Placeholder 1">
            <a:extLst>
              <a:ext uri="{FF2B5EF4-FFF2-40B4-BE49-F238E27FC236}">
                <a16:creationId xmlns:a16="http://schemas.microsoft.com/office/drawing/2014/main" id="{7888E813-0582-42F2-B455-EC9DCCDAF3CA}"/>
              </a:ext>
            </a:extLst>
          </p:cNvPr>
          <p:cNvSpPr>
            <a:spLocks noGrp="1"/>
          </p:cNvSpPr>
          <p:nvPr>
            <p:ph type="sldNum" sz="quarter" idx="15"/>
          </p:nvPr>
        </p:nvSpPr>
        <p:spPr/>
        <p:txBody>
          <a:bodyPr/>
          <a:lstStyle/>
          <a:p>
            <a:fld id="{B6F15528-21DE-4FAA-801E-634DDDAF4B2B}" type="slidenum">
              <a:rPr lang="en-US" smtClean="0"/>
              <a:pPr/>
              <a:t>91</a:t>
            </a:fld>
            <a:endParaRPr lang="en-US"/>
          </a:p>
        </p:txBody>
      </p:sp>
      <p:pic>
        <p:nvPicPr>
          <p:cNvPr id="24582" name="Picture 8">
            <a:extLst>
              <a:ext uri="{FF2B5EF4-FFF2-40B4-BE49-F238E27FC236}">
                <a16:creationId xmlns:a16="http://schemas.microsoft.com/office/drawing/2014/main" id="{94DC88AA-3F3B-48BE-8CF4-A1711C790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922" y="3221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125519B7-A969-4940-8CE9-1CC684205B47}"/>
              </a:ext>
            </a:extLst>
          </p:cNvPr>
          <p:cNvSpPr>
            <a:spLocks noGrp="1" noChangeArrowheads="1"/>
          </p:cNvSpPr>
          <p:nvPr>
            <p:ph type="title"/>
          </p:nvPr>
        </p:nvSpPr>
        <p:spPr>
          <a:xfrm>
            <a:off x="609600" y="274638"/>
            <a:ext cx="9956800" cy="639762"/>
          </a:xfrm>
        </p:spPr>
        <p:txBody>
          <a:bodyPr/>
          <a:lstStyle/>
          <a:p>
            <a:pPr eaLnBrk="1" hangingPunct="1"/>
            <a:r>
              <a:rPr lang="en-US" altLang="en-US" dirty="0"/>
              <a:t>Quantile-Quantile (Q-Q) Plot</a:t>
            </a:r>
          </a:p>
        </p:txBody>
      </p:sp>
      <p:sp>
        <p:nvSpPr>
          <p:cNvPr id="25604" name="Rectangle 3">
            <a:extLst>
              <a:ext uri="{FF2B5EF4-FFF2-40B4-BE49-F238E27FC236}">
                <a16:creationId xmlns:a16="http://schemas.microsoft.com/office/drawing/2014/main" id="{7E75FD3B-BB75-4CEB-AB92-5E3611264DAD}"/>
              </a:ext>
            </a:extLst>
          </p:cNvPr>
          <p:cNvSpPr>
            <a:spLocks noGrp="1" noChangeArrowheads="1"/>
          </p:cNvSpPr>
          <p:nvPr>
            <p:ph sz="quarter" idx="1"/>
          </p:nvPr>
        </p:nvSpPr>
        <p:spPr>
          <a:xfrm>
            <a:off x="437322" y="1219200"/>
            <a:ext cx="10566400" cy="1905000"/>
          </a:xfrm>
        </p:spPr>
        <p:txBody>
          <a:bodyPr/>
          <a:lstStyle/>
          <a:p>
            <a:pPr algn="just" eaLnBrk="1" hangingPunct="1">
              <a:lnSpc>
                <a:spcPct val="90000"/>
              </a:lnSpc>
            </a:pPr>
            <a:r>
              <a:rPr lang="en-US" altLang="en-US" sz="2000" dirty="0"/>
              <a:t>Graphs the quantiles of one univariate distribution against the corresponding quantiles of another</a:t>
            </a:r>
          </a:p>
          <a:p>
            <a:pPr eaLnBrk="1" hangingPunct="1">
              <a:lnSpc>
                <a:spcPct val="90000"/>
              </a:lnSpc>
            </a:pPr>
            <a:r>
              <a:rPr lang="en-US" altLang="en-US" sz="2000" dirty="0"/>
              <a:t>View: Is there is a shift in going from one distribution to another?</a:t>
            </a:r>
          </a:p>
          <a:p>
            <a:pPr algn="just" eaLnBrk="1" hangingPunct="1">
              <a:lnSpc>
                <a:spcPct val="90000"/>
              </a:lnSpc>
            </a:pPr>
            <a:r>
              <a:rPr lang="en-US" altLang="en-US" sz="2000" dirty="0"/>
              <a:t>Example shows unit price of items sold at Branch 1 vs. Branch 2 for each quantile.  Unit prices of items sold at Branch 1 tend to be lower than those at Branch 2.</a:t>
            </a:r>
          </a:p>
        </p:txBody>
      </p:sp>
      <p:sp>
        <p:nvSpPr>
          <p:cNvPr id="25602" name="Slide Number Placeholder 5">
            <a:extLst>
              <a:ext uri="{FF2B5EF4-FFF2-40B4-BE49-F238E27FC236}">
                <a16:creationId xmlns:a16="http://schemas.microsoft.com/office/drawing/2014/main" id="{E6E5B056-0959-409F-8DF8-CB8253F39F79}"/>
              </a:ext>
            </a:extLst>
          </p:cNvPr>
          <p:cNvSpPr>
            <a:spLocks noGrp="1"/>
          </p:cNvSpPr>
          <p:nvPr>
            <p:ph type="sldNum" sz="quarter" idx="15"/>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1" hangingPunct="1"/>
            <a:fld id="{8A2314A8-2E53-4FD6-A4C7-B079EF2F1D37}" type="slidenum">
              <a:rPr lang="en-US" altLang="en-US" smtClean="0"/>
              <a:pPr eaLnBrk="1" hangingPunct="1"/>
              <a:t>92</a:t>
            </a:fld>
            <a:endParaRPr lang="en-US" altLang="en-US" sz="1200"/>
          </a:p>
        </p:txBody>
      </p:sp>
      <p:pic>
        <p:nvPicPr>
          <p:cNvPr id="25605" name="Picture 8">
            <a:extLst>
              <a:ext uri="{FF2B5EF4-FFF2-40B4-BE49-F238E27FC236}">
                <a16:creationId xmlns:a16="http://schemas.microsoft.com/office/drawing/2014/main" id="{46119B49-672F-4ED6-9AFB-FB3285957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6" y="313690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914400" y="152400"/>
            <a:ext cx="10363200" cy="609600"/>
          </a:xfrm>
          <a:prstGeom prst="rect">
            <a:avLst/>
          </a:prstGeom>
          <a:noFill/>
          <a:ln w="9525">
            <a:noFill/>
            <a:miter lim="800000"/>
            <a:headEnd/>
            <a:tailEnd/>
          </a:ln>
          <a:effectLst/>
        </p:spPr>
        <p:txBody>
          <a:bodyPr anchor="ctr"/>
          <a:lstStyle/>
          <a:p>
            <a:pPr algn="ctr">
              <a:defRPr/>
            </a:pPr>
            <a:endParaRPr lang="en-US" sz="4400" u="sng" kern="0" dirty="0">
              <a:solidFill>
                <a:schemeClr val="tx2"/>
              </a:solidFill>
              <a:latin typeface="+mj-lt"/>
              <a:ea typeface="+mj-ea"/>
              <a:cs typeface="+mj-cs"/>
            </a:endParaRPr>
          </a:p>
        </p:txBody>
      </p:sp>
      <p:sp>
        <p:nvSpPr>
          <p:cNvPr id="44035" name="Rectangle 3"/>
          <p:cNvSpPr>
            <a:spLocks noChangeArrowheads="1"/>
          </p:cNvSpPr>
          <p:nvPr/>
        </p:nvSpPr>
        <p:spPr bwMode="auto">
          <a:xfrm>
            <a:off x="1524001" y="2667000"/>
            <a:ext cx="758092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en-US" sz="4400" b="1" u="sng" dirty="0">
                <a:latin typeface="+mn-lt"/>
              </a:rPr>
              <a:t>Exploring Bivariate Data</a:t>
            </a:r>
          </a:p>
        </p:txBody>
      </p:sp>
      <p:sp>
        <p:nvSpPr>
          <p:cNvPr id="2" name="Slide Number Placeholder 1">
            <a:extLst>
              <a:ext uri="{FF2B5EF4-FFF2-40B4-BE49-F238E27FC236}">
                <a16:creationId xmlns:a16="http://schemas.microsoft.com/office/drawing/2014/main" id="{35126739-BE47-49A9-9878-95206AF7EB09}"/>
              </a:ext>
            </a:extLst>
          </p:cNvPr>
          <p:cNvSpPr>
            <a:spLocks noGrp="1"/>
          </p:cNvSpPr>
          <p:nvPr>
            <p:ph type="sldNum" sz="quarter" idx="15"/>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275997912"/>
      </p:ext>
    </p:extLst>
  </p:cSld>
  <p:clrMapOvr>
    <a:masterClrMapping/>
  </p:clrMapOvr>
  <p:transition>
    <p:zoom dir="in"/>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a:xfrm>
            <a:off x="406400" y="397566"/>
            <a:ext cx="10363200" cy="463826"/>
          </a:xfrm>
        </p:spPr>
        <p:txBody>
          <a:bodyPr>
            <a:noAutofit/>
          </a:bodyPr>
          <a:lstStyle/>
          <a:p>
            <a:pPr eaLnBrk="1" hangingPunct="1"/>
            <a:r>
              <a:rPr lang="en-US" altLang="en-US" sz="4000" u="sng" dirty="0"/>
              <a:t>Scatter plot</a:t>
            </a:r>
          </a:p>
        </p:txBody>
      </p:sp>
      <p:sp>
        <p:nvSpPr>
          <p:cNvPr id="45059" name="Rectangle 1027"/>
          <p:cNvSpPr>
            <a:spLocks noGrp="1" noChangeArrowheads="1"/>
          </p:cNvSpPr>
          <p:nvPr>
            <p:ph sz="quarter" idx="1"/>
          </p:nvPr>
        </p:nvSpPr>
        <p:spPr>
          <a:xfrm>
            <a:off x="406400" y="1563914"/>
            <a:ext cx="11176000" cy="1955800"/>
          </a:xfrm>
        </p:spPr>
        <p:txBody>
          <a:bodyPr>
            <a:normAutofit lnSpcReduction="10000"/>
          </a:bodyPr>
          <a:lstStyle/>
          <a:p>
            <a:pPr algn="just"/>
            <a:r>
              <a:rPr lang="en-US" altLang="en-US" sz="2400" dirty="0"/>
              <a:t>A scatter plot - effective graphical methods for determining if there appears to be a relationship, pattern, or trend </a:t>
            </a:r>
            <a:r>
              <a:rPr lang="en-US" altLang="en-US" sz="2400" u="sng" dirty="0"/>
              <a:t>between two numeric attributes.</a:t>
            </a:r>
          </a:p>
          <a:p>
            <a:pPr algn="just" eaLnBrk="1" hangingPunct="1"/>
            <a:r>
              <a:rPr lang="en-US" altLang="en-US" sz="2400" dirty="0"/>
              <a:t>Provides a first look at bivariate data to see clusters of points, outliers, </a:t>
            </a:r>
            <a:r>
              <a:rPr lang="en-US" altLang="en-US" sz="2400" dirty="0" err="1"/>
              <a:t>etc</a:t>
            </a:r>
            <a:endParaRPr lang="en-US" altLang="en-US" sz="2400" dirty="0"/>
          </a:p>
          <a:p>
            <a:pPr algn="just" eaLnBrk="1" hangingPunct="1"/>
            <a:r>
              <a:rPr lang="en-US" altLang="en-US" sz="2400" dirty="0"/>
              <a:t>Each pair of values is treated as a pair of coordinates and plotted as points in the plane</a:t>
            </a:r>
          </a:p>
        </p:txBody>
      </p:sp>
      <p:sp>
        <p:nvSpPr>
          <p:cNvPr id="2" name="Slide Number Placeholder 1">
            <a:extLst>
              <a:ext uri="{FF2B5EF4-FFF2-40B4-BE49-F238E27FC236}">
                <a16:creationId xmlns:a16="http://schemas.microsoft.com/office/drawing/2014/main" id="{514A4535-31D0-4BA1-8CC1-EBF72B47BC8C}"/>
              </a:ext>
            </a:extLst>
          </p:cNvPr>
          <p:cNvSpPr>
            <a:spLocks noGrp="1"/>
          </p:cNvSpPr>
          <p:nvPr>
            <p:ph type="sldNum" sz="quarter" idx="15"/>
          </p:nvPr>
        </p:nvSpPr>
        <p:spPr/>
        <p:txBody>
          <a:bodyPr/>
          <a:lstStyle/>
          <a:p>
            <a:fld id="{B6F15528-21DE-4FAA-801E-634DDDAF4B2B}" type="slidenum">
              <a:rPr lang="en-US" smtClean="0"/>
              <a:pPr/>
              <a:t>94</a:t>
            </a:fld>
            <a:endParaRPr lang="en-US"/>
          </a:p>
        </p:txBody>
      </p:sp>
      <p:pic>
        <p:nvPicPr>
          <p:cNvPr id="4506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14800"/>
            <a:ext cx="711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471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523" y="2188060"/>
            <a:ext cx="6214877" cy="4015410"/>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a:xfrm>
            <a:off x="571500" y="145365"/>
            <a:ext cx="9956800" cy="732527"/>
          </a:xfrm>
        </p:spPr>
        <p:txBody>
          <a:bodyPr>
            <a:normAutofit/>
          </a:bodyPr>
          <a:lstStyle/>
          <a:p>
            <a:pPr eaLnBrk="1" hangingPunct="1"/>
            <a:r>
              <a:rPr lang="en-US" altLang="en-US" sz="3600" dirty="0"/>
              <a:t>Scatter plot</a:t>
            </a:r>
          </a:p>
        </p:txBody>
      </p:sp>
      <p:sp>
        <p:nvSpPr>
          <p:cNvPr id="29700" name="Rectangle 1027"/>
          <p:cNvSpPr>
            <a:spLocks noGrp="1" noChangeArrowheads="1"/>
          </p:cNvSpPr>
          <p:nvPr>
            <p:ph sz="quarter" idx="1"/>
          </p:nvPr>
        </p:nvSpPr>
        <p:spPr>
          <a:xfrm>
            <a:off x="571500" y="877892"/>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sp>
        <p:nvSpPr>
          <p:cNvPr id="2" name="Slide Number Placeholder 1">
            <a:extLst>
              <a:ext uri="{FF2B5EF4-FFF2-40B4-BE49-F238E27FC236}">
                <a16:creationId xmlns:a16="http://schemas.microsoft.com/office/drawing/2014/main" id="{B27F9EEC-76C3-46C0-A987-44E137F095C6}"/>
              </a:ext>
            </a:extLst>
          </p:cNvPr>
          <p:cNvSpPr>
            <a:spLocks noGrp="1"/>
          </p:cNvSpPr>
          <p:nvPr>
            <p:ph type="sldNum" sz="quarter" idx="15"/>
          </p:nvPr>
        </p:nvSpPr>
        <p:spPr/>
        <p:txBody>
          <a:bodyPr/>
          <a:lstStyle/>
          <a:p>
            <a:fld id="{B6F15528-21DE-4FAA-801E-634DDDAF4B2B}" type="slidenum">
              <a:rPr lang="en-US" smtClean="0"/>
              <a:pPr/>
              <a:t>95</a:t>
            </a:fld>
            <a:endParaRPr lang="en-US"/>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sz="quarter"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sp>
        <p:nvSpPr>
          <p:cNvPr id="3" name="Slide Number Placeholder 2">
            <a:extLst>
              <a:ext uri="{FF2B5EF4-FFF2-40B4-BE49-F238E27FC236}">
                <a16:creationId xmlns:a16="http://schemas.microsoft.com/office/drawing/2014/main" id="{1D7BB1F8-F842-4BFA-9876-4B26417D0E7E}"/>
              </a:ext>
            </a:extLst>
          </p:cNvPr>
          <p:cNvSpPr>
            <a:spLocks noGrp="1"/>
          </p:cNvSpPr>
          <p:nvPr>
            <p:ph type="sldNum" sz="quarter" idx="15"/>
          </p:nvPr>
        </p:nvSpPr>
        <p:spPr/>
        <p:txBody>
          <a:bodyPr/>
          <a:lstStyle/>
          <a:p>
            <a:fld id="{B6F15528-21DE-4FAA-801E-634DDDAF4B2B}" type="slidenum">
              <a:rPr lang="en-US" smtClean="0"/>
              <a:pPr/>
              <a:t>96</a:t>
            </a:fld>
            <a:endParaRPr lang="en-US"/>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pic>
        <p:nvPicPr>
          <p:cNvPr id="31748" name="Picture 4" descr="fig18-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8241374" y="2171700"/>
            <a:ext cx="3006782" cy="2514600"/>
          </a:xfrm>
          <a:noFill/>
        </p:spPr>
      </p:pic>
      <p:pic>
        <p:nvPicPr>
          <p:cNvPr id="31749" name="Picture 5" descr="fig18-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384312" y="2129182"/>
            <a:ext cx="3585180" cy="3030331"/>
          </a:xfrm>
          <a:noFill/>
        </p:spPr>
      </p:pic>
      <p:pic>
        <p:nvPicPr>
          <p:cNvPr id="31747" name="Picture 3" descr="fig18-1"/>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969492" y="1668118"/>
            <a:ext cx="4038600" cy="3733800"/>
          </a:xfrm>
          <a:noFill/>
        </p:spPr>
      </p:pic>
      <p:sp>
        <p:nvSpPr>
          <p:cNvPr id="2" name="Slide Number Placeholder 1">
            <a:extLst>
              <a:ext uri="{FF2B5EF4-FFF2-40B4-BE49-F238E27FC236}">
                <a16:creationId xmlns:a16="http://schemas.microsoft.com/office/drawing/2014/main" id="{3AF7427A-8976-458C-852E-26FADE00F6C9}"/>
              </a:ext>
            </a:extLst>
          </p:cNvPr>
          <p:cNvSpPr>
            <a:spLocks noGrp="1"/>
          </p:cNvSpPr>
          <p:nvPr>
            <p:ph type="sldNum" sz="quarter" idx="10"/>
          </p:nvPr>
        </p:nvSpPr>
        <p:spPr/>
        <p:txBody>
          <a:bodyPr/>
          <a:lstStyle/>
          <a:p>
            <a:fld id="{04F52F42-01D7-4758-AD42-3F87F929CD2D}" type="slidenum">
              <a:rPr lang="en-US" altLang="en-US" smtClean="0"/>
              <a:pPr/>
              <a:t>97</a:t>
            </a:fld>
            <a:endParaRPr lang="en-US" altLang="en-US"/>
          </a:p>
        </p:txBody>
      </p:sp>
    </p:spTree>
    <p:extLst>
      <p:ext uri="{BB962C8B-B14F-4D97-AF65-F5344CB8AC3E}">
        <p14:creationId xmlns:p14="http://schemas.microsoft.com/office/powerpoint/2010/main" val="859033763"/>
      </p:ext>
    </p:extLst>
  </p:cSld>
  <p:clrMapOvr>
    <a:masterClrMapping/>
  </p:clrMapOvr>
  <p:transition>
    <p:zo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AB73D5-F986-4D08-8C14-02CA797BB01A}"/>
</file>

<file path=customXml/itemProps2.xml><?xml version="1.0" encoding="utf-8"?>
<ds:datastoreItem xmlns:ds="http://schemas.openxmlformats.org/officeDocument/2006/customXml" ds:itemID="{3D9431F6-780E-4102-834B-40848EA25B07}"/>
</file>

<file path=customXml/itemProps3.xml><?xml version="1.0" encoding="utf-8"?>
<ds:datastoreItem xmlns:ds="http://schemas.openxmlformats.org/officeDocument/2006/customXml" ds:itemID="{9C147BC8-28FC-4A69-BE41-322F8C8DCE30}"/>
</file>

<file path=docProps/app.xml><?xml version="1.0" encoding="utf-8"?>
<Properties xmlns="http://schemas.openxmlformats.org/officeDocument/2006/extended-properties" xmlns:vt="http://schemas.openxmlformats.org/officeDocument/2006/docPropsVTypes">
  <Template>Know_Your_Data - Covariance and correlation, Rescaling</Template>
  <TotalTime>2976</TotalTime>
  <Words>7174</Words>
  <Application>Microsoft Office PowerPoint</Application>
  <PresentationFormat>Widescreen</PresentationFormat>
  <Paragraphs>931</Paragraphs>
  <Slides>97</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6</vt:i4>
      </vt:variant>
      <vt:variant>
        <vt:lpstr>Slide Titles</vt:lpstr>
      </vt:variant>
      <vt:variant>
        <vt:i4>97</vt:i4>
      </vt:variant>
    </vt:vector>
  </HeadingPairs>
  <TitlesOfParts>
    <vt:vector size="113" baseType="lpstr">
      <vt:lpstr>Arial</vt:lpstr>
      <vt:lpstr>Calibri</vt:lpstr>
      <vt:lpstr>Century Schoolbook</vt:lpstr>
      <vt:lpstr>Comic Sans MS</vt:lpstr>
      <vt:lpstr>Georgia</vt:lpstr>
      <vt:lpstr>Tahoma</vt:lpstr>
      <vt:lpstr>Times New Roman</vt:lpstr>
      <vt:lpstr>Wingdings</vt:lpstr>
      <vt:lpstr>Wingdings 2</vt:lpstr>
      <vt:lpstr>Oriel</vt:lpstr>
      <vt:lpstr>Visio</vt:lpstr>
      <vt:lpstr>Document</vt:lpstr>
      <vt:lpstr>Equation</vt:lpstr>
      <vt:lpstr>Microsoft Equation 3.0</vt:lpstr>
      <vt:lpstr>Chart</vt:lpstr>
      <vt:lpstr>SmartDraw</vt:lpstr>
      <vt:lpstr>19CSE305 MACHINE LEARNING Lecture 4_P1</vt:lpstr>
      <vt:lpstr>Agenda</vt:lpstr>
      <vt:lpstr>Getting to Know Your Data</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What is dataset?</vt:lpstr>
      <vt:lpstr>Attribute value</vt:lpstr>
      <vt:lpstr>Attributes</vt:lpstr>
      <vt:lpstr>Discrete vs. Continuous Attributes </vt:lpstr>
      <vt:lpstr>Attributes</vt:lpstr>
      <vt:lpstr>Attribute Types - Qualitative </vt:lpstr>
      <vt:lpstr>Attribute Types - Quantitative</vt:lpstr>
      <vt:lpstr>Difference Between Ratio and Interval</vt:lpstr>
      <vt:lpstr>Difference Between Interval and ordinal</vt:lpstr>
      <vt:lpstr>Properties of Attribute Values</vt:lpstr>
      <vt:lpstr>PowerPoint Presentation</vt:lpstr>
      <vt:lpstr>PowerPoint Presentation</vt:lpstr>
      <vt:lpstr>Attributes</vt:lpstr>
      <vt:lpstr>Attributes</vt:lpstr>
      <vt:lpstr>Key Messages for Attribute Types</vt:lpstr>
      <vt:lpstr>19CSE305 MACHINE LEARNING Lecture 4_P2 </vt:lpstr>
      <vt:lpstr>Types of statistics</vt:lpstr>
      <vt:lpstr>PowerPoint Presentation</vt:lpstr>
      <vt:lpstr>PowerPoint Presentation</vt:lpstr>
      <vt:lpstr>Basic Statistical Descriptions of Data</vt:lpstr>
      <vt:lpstr>Basic Statistical Descriptions of Data</vt:lpstr>
      <vt:lpstr>Descriptive Statistics</vt:lpstr>
      <vt:lpstr>Basic Statistical Descriptions of Data</vt:lpstr>
      <vt:lpstr>Measuring the Central Tendency:  (1) Mean</vt:lpstr>
      <vt:lpstr>Measuring the Central Tendency:  (1) Mean</vt:lpstr>
      <vt:lpstr>Measuring the Central Tendency:  (1) Mean</vt:lpstr>
      <vt:lpstr>Measuring the Central Tendency:  (1) Mean</vt:lpstr>
      <vt:lpstr>Measuring the Central Tendency:  (1) Mean</vt:lpstr>
      <vt:lpstr>Measuring the Central Tendency:  (1) Mean</vt:lpstr>
      <vt:lpstr>Measuring the Central Tendency: (2) Median</vt:lpstr>
      <vt:lpstr>Measuring the Central Tendency: (2) Median</vt:lpstr>
      <vt:lpstr>PowerPoint Presentation</vt:lpstr>
      <vt:lpstr>Measuring the Central Tendency: (3) Mode</vt:lpstr>
      <vt:lpstr>Measuring the Central Tendency: (3) Mode</vt:lpstr>
      <vt:lpstr>Measuring the Central Tendency: (3) Mode</vt:lpstr>
      <vt:lpstr>Compute the mode of the grouped data</vt:lpstr>
      <vt:lpstr> Symmetric vs. Skewed Data</vt:lpstr>
      <vt:lpstr>When to use what measurement of central tendency ??</vt:lpstr>
      <vt:lpstr>PowerPoint Presentation</vt:lpstr>
      <vt:lpstr>PowerPoint Presentation</vt:lpstr>
      <vt:lpstr>Practice Questions:   Mean</vt:lpstr>
      <vt:lpstr>Practice Questions: Mean</vt:lpstr>
      <vt:lpstr>Practice Questions: Mean</vt:lpstr>
      <vt:lpstr>Practice Questions: Mean</vt:lpstr>
      <vt:lpstr>Practice Questions:  Median</vt:lpstr>
      <vt:lpstr>Practice Questions: Mode</vt:lpstr>
      <vt:lpstr>Mode</vt:lpstr>
      <vt:lpstr>Measure of Dispersion</vt:lpstr>
      <vt:lpstr>Range</vt:lpstr>
      <vt:lpstr>Range for grouped data</vt:lpstr>
      <vt:lpstr>Measures Data Dispersion: Variance and Standard Deviation</vt:lpstr>
      <vt:lpstr>Conceptual and Computational formula</vt:lpstr>
      <vt:lpstr>Variance/Standard Deviation for Grouped Data</vt:lpstr>
      <vt:lpstr>PowerPoint Presentation</vt:lpstr>
      <vt:lpstr>PowerPoint Presentation</vt:lpstr>
      <vt:lpstr>Properties of Normal Distribution Curve</vt:lpstr>
      <vt:lpstr>Properties of Normal Distribution Curve</vt:lpstr>
      <vt:lpstr>PowerPoint Presentation</vt:lpstr>
      <vt:lpstr>PowerPoint Presentation</vt:lpstr>
      <vt:lpstr>Quantile vs quartile</vt:lpstr>
      <vt:lpstr>Graphic Displays of Basic Statistical Descriptions</vt:lpstr>
      <vt:lpstr>Measuring the Dispersion of Data: Quartiles &amp; Boxplots   </vt:lpstr>
      <vt:lpstr>The 5 Number Summary</vt:lpstr>
      <vt:lpstr>Box Plots</vt:lpstr>
      <vt:lpstr>Graphing The Data</vt:lpstr>
      <vt:lpstr>Measuring the Dispersion of Data: Quartiles &amp; Boxplots   </vt:lpstr>
      <vt:lpstr>Measuring the Dispersion of Data: Quartiles &amp; Boxplots   </vt:lpstr>
      <vt:lpstr>Constructing a box and whisker plot : Example 2</vt:lpstr>
      <vt:lpstr>Constructing a box and whisker plot : Example 2</vt:lpstr>
      <vt:lpstr>Constructing a box and whisker plot : Example 3</vt:lpstr>
      <vt:lpstr>Interpreting the Box Plot:</vt:lpstr>
      <vt:lpstr>Interpreting the Box Plot:</vt:lpstr>
      <vt:lpstr>You should include the following in your interpretation:</vt:lpstr>
      <vt:lpstr>Analyzing The Graph</vt:lpstr>
      <vt:lpstr>Compute  5 Number Summary and outlier detection</vt:lpstr>
      <vt:lpstr>Practice Questions:  Quartiles &amp; Boxplots   </vt:lpstr>
      <vt:lpstr>Practice Questions: Quartiles &amp; Boxplots   </vt:lpstr>
      <vt:lpstr>Practice Questions: Quartiles &amp; Boxplots   </vt:lpstr>
      <vt:lpstr>Visualization of Data Dispersion: 3-D Boxplots</vt:lpstr>
      <vt:lpstr>Histogram Analysis</vt:lpstr>
      <vt:lpstr>Histograms Often Tell More than Boxplots</vt:lpstr>
      <vt:lpstr>Quantile Plot</vt:lpstr>
      <vt:lpstr>Quantile-Quantile (Q-Q) Plot</vt:lpstr>
      <vt:lpstr>PowerPoint Presentation</vt:lpstr>
      <vt:lpstr>Scatter plot</vt:lpstr>
      <vt:lpstr>Scatter plot</vt:lpstr>
      <vt:lpstr>Positively and Negatively Correlated Data</vt:lpstr>
      <vt:lpstr> Uncorrelated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Selvi C (CSE)</dc:creator>
  <cp:lastModifiedBy>Selvi C (CSE)</cp:lastModifiedBy>
  <cp:revision>4</cp:revision>
  <dcterms:created xsi:type="dcterms:W3CDTF">2021-07-14T12:13:09Z</dcterms:created>
  <dcterms:modified xsi:type="dcterms:W3CDTF">2021-07-31T07:13:10Z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